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25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9" r:id="rId14"/>
    <p:sldId id="368" r:id="rId15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 Skarin" initials="KS" lastIdx="1" clrIdx="0">
    <p:extLst>
      <p:ext uri="{19B8F6BF-5375-455C-9EA6-DF929625EA0E}">
        <p15:presenceInfo xmlns:p15="http://schemas.microsoft.com/office/powerpoint/2012/main" userId="S::karin.skarin@skaraborg.se::6cccaba3-c44b-4383-b4b9-03be3ca185c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FFFF99"/>
    <a:srgbClr val="FFFFCC"/>
    <a:srgbClr val="FFFF66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27"/>
  </p:normalViewPr>
  <p:slideViewPr>
    <p:cSldViewPr snapToGrid="0" snapToObjects="1">
      <p:cViewPr varScale="1">
        <p:scale>
          <a:sx n="56" d="100"/>
          <a:sy n="56" d="100"/>
        </p:scale>
        <p:origin x="80" y="2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8DADA-28E8-2E48-A7E3-0C3C248AEA5F}" type="datetimeFigureOut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A2262-CBFD-E44C-8987-07C24FABABB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9667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407F365-8E2F-3941-99A4-D36549AC3A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43200" y="1132302"/>
            <a:ext cx="8610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360CBE83-9E5A-874D-A0F7-D54E4E50CE3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43200" y="3611977"/>
            <a:ext cx="8610600" cy="1655762"/>
          </a:xfrm>
        </p:spPr>
        <p:txBody>
          <a:bodyPr/>
          <a:lstStyle>
            <a:lvl1pPr marL="0" indent="0" algn="ctr">
              <a:buNone/>
              <a:defRPr sz="2400" b="1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för att skriva underrubrik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DEE767C-1B84-B94E-B4A9-313B0F14F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CA0D-E001-2B4F-990D-7A4F8D938EE0}" type="datetime1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685B058-9611-0D44-8CDE-5F4580C67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177AB7D5-CBD7-A548-A16A-5F62D2879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9817" y="335308"/>
            <a:ext cx="1957770" cy="2318440"/>
          </a:xfrm>
          <a:prstGeom prst="rect">
            <a:avLst/>
          </a:prstGeom>
        </p:spPr>
        <p:txBody>
          <a:bodyPr vert="horz" lIns="180000" tIns="180000" rIns="180000" bIns="180000" rtlCol="0" anchor="t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8721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15BB0A-87B7-384E-999C-7256B43A8E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3E7E13D-02C8-3C4D-8A2E-3ED8A1A82640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E7D70A6-0D46-3E4F-8ACC-7F52B9E83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3F1E-32D3-0F46-ADA4-A25777458395}" type="datetime1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41C526A-31C9-3547-9402-9E74CC747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0ABE808-8E7A-7447-93C1-BC478D8AE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817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5CB8C7D6-EA02-634A-A43F-BCDE9661918F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B949687-B495-DF42-A5C6-2C6ABDA12DCA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2743200" y="365125"/>
            <a:ext cx="5829300" cy="581183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70F158-899C-8C45-A5FF-EFBBB066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697A4-F42D-984D-84BB-D9E300A21406}" type="datetime1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C7F080-9210-BD44-B9FC-A0F1B28FC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A4ECE54-9E1D-354F-B830-07583492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819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1086BC-9935-6042-94AC-0B1E09E80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C97D51-B504-004B-A9C6-7B29E47A290C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552330B-EC1A-1449-9F79-2275BE147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88B45-696F-D04D-A90C-BD547C15B93E}" type="datetime1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F243D7D-5962-FE4D-98BD-3A9C0B8B0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5CBC995-9DE3-BB4D-8064-6AF3C608F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353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489623B-316B-0B48-8933-274B8872F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1709738"/>
            <a:ext cx="8604250" cy="2852737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AC9B343-465F-C845-9A76-5E2685F76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43200" y="4589463"/>
            <a:ext cx="8604250" cy="1500187"/>
          </a:xfrm>
        </p:spPr>
        <p:txBody>
          <a:bodyPr/>
          <a:lstStyle>
            <a:lvl1pPr marL="0" indent="0" algn="ctr">
              <a:buNone/>
              <a:defRPr sz="2400" b="1" cap="all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/>
              <a:t>Skriv underrubrik här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EE11646-EDB2-A847-9D0E-0117049FD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6326F-BAB4-7A46-A514-228A4A9AB155}" type="datetime1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028A260-D44E-8C47-9E8F-5E8A09D7E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3914A07-0CDF-4443-82BE-366BA662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4091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722E04-0D2C-AD40-A63C-CBF95FDF09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97F9678-89B1-404D-B2CA-43B6B24E5EAD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2739885" y="2017643"/>
            <a:ext cx="4217503" cy="4158526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C1AEA59-0ACA-0E47-9A8C-AA35B3DAAC5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136296" y="2018437"/>
            <a:ext cx="4217503" cy="4158526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AC6F7687-7C9B-CB45-9C3E-A1B3D7273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B757F-2B04-0547-8294-1EF4E84D9220}" type="datetime1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6A528B0-9CB1-D74F-82C8-F2165BFC9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FBECCF1-62FA-2648-ACED-CE95CF3D1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55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4709C1-0202-9C4F-A6AB-51682281CF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365125"/>
            <a:ext cx="8612188" cy="1325563"/>
          </a:xfrm>
        </p:spPr>
        <p:txBody>
          <a:bodyPr/>
          <a:lstStyle/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3FD733-2715-4E4B-8EE9-DA1929C5A60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743200" y="1800431"/>
            <a:ext cx="4188525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underrubrik här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6814200-F6E8-3747-9020-59535B4C2B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743200" y="2734085"/>
            <a:ext cx="4188525" cy="3455577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7FA83F4-1052-514B-9205-46E042E296F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146235" y="1800431"/>
            <a:ext cx="4209153" cy="823912"/>
          </a:xfrm>
        </p:spPr>
        <p:txBody>
          <a:bodyPr anchor="b"/>
          <a:lstStyle>
            <a:lvl1pPr marL="0" indent="0">
              <a:buNone/>
              <a:defRPr sz="24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dirty="0"/>
              <a:t>Skriv underrubrik här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A8CFAA62-DBE4-8444-9263-40355D16B2EC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7146235" y="2734085"/>
            <a:ext cx="4209153" cy="3455577"/>
          </a:xfrm>
        </p:spPr>
        <p:txBody>
          <a:bodyPr/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7EDAEB7-1F0D-0F40-8C5B-5F48AEDB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92740-2012-4748-9EA8-8F0087BA8AD1}" type="datetime1">
              <a:rPr lang="sv-SE" smtClean="0"/>
              <a:t>2022-09-21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63EDDD5-5C2B-2C4A-A328-95B76BBFA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18952E7D-09A8-BD4C-AA77-130A292B7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0401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FCFEBA9-4C05-AD46-A028-67EAB150A1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14CADDA-EF36-F545-A3D1-377BDDC0A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A25E8-8F79-E246-93C6-D008FE1E99DB}" type="datetime1">
              <a:rPr lang="sv-SE" smtClean="0"/>
              <a:t>2022-09-21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8F7718-BC44-9C42-AF65-74CCA81A7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D7E9922-5C1C-0946-938D-BF16A9B74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22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562D76D-C2B0-3A4D-856E-82A32989D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A5F7C-99FA-F74B-B095-0839459FEBC5}" type="datetime1">
              <a:rPr lang="sv-SE" smtClean="0"/>
              <a:t>2022-09-21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49903F5-BE0A-6741-9D47-1363BDDA0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155A5F52-94B9-9B46-96DE-5A47A8EE6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2493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51F314-C68A-744E-BAE0-96A43FEFCD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1" y="458787"/>
            <a:ext cx="3352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25E44A-D058-574F-A941-51261515932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1286" y="987425"/>
            <a:ext cx="50341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A2FC496-E287-5E41-A179-0106A8DA83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1" y="2058987"/>
            <a:ext cx="3352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0EDA54B-21DF-BD48-903A-5251353C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FDB4-4524-F94B-AA54-869A747F7B6F}" type="datetime1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87E178F-08D6-FF49-9E4E-683764B02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C4909FA-06BF-EB4A-BE75-328B2A7C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353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1C1DFA-C42E-B64C-9E0B-3D48F04E75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200" y="45878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dirty="0"/>
              <a:t>KLICKA HÄR FÖR ATT skriva rubrik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41FE98C6-CCB9-424B-B228-F7E7D4417C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8426" y="987425"/>
            <a:ext cx="456696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4F13998-7EAE-B54D-A2A2-FB217D0C09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2743200" y="205898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Skriv text här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3FD91C5-FE26-8742-9F4E-980D538C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8BFA-E02B-2443-B3CD-B2BA2C326917}" type="datetime1">
              <a:rPr lang="sv-SE" smtClean="0"/>
              <a:t>2022-09-21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EDE0D4-E30A-394C-8EA7-A55C2C192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AF928A3-FAD1-6D4A-BDEC-D2A781BEE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1311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6384780-1220-ED44-839B-6A765AA850AC}"/>
              </a:ext>
            </a:extLst>
          </p:cNvPr>
          <p:cNvSpPr/>
          <p:nvPr userDrawn="1"/>
        </p:nvSpPr>
        <p:spPr>
          <a:xfrm>
            <a:off x="-21112" y="0"/>
            <a:ext cx="1949065" cy="6858000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8CDA27B6-293C-9E48-80E8-EBF1411D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9" y="365125"/>
            <a:ext cx="8610600" cy="165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dirty="0"/>
              <a:t>KLICKA här för att lägga till 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C59FA2-6D88-7E4A-B1A1-D0D2B9A5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43200" y="2017643"/>
            <a:ext cx="8610600" cy="4159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Skriv text här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5C084BC-BB35-574D-9D8D-985790C0B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43200" y="6310312"/>
            <a:ext cx="26537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9D804-63FF-2446-9DE5-AFBC81677065}" type="datetime1">
              <a:rPr lang="sv-SE" smtClean="0"/>
              <a:t>2022-09-21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B810D6-199B-1B46-962F-CF7F482135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29817" y="335308"/>
            <a:ext cx="1957770" cy="2318440"/>
          </a:xfrm>
          <a:prstGeom prst="rect">
            <a:avLst/>
          </a:prstGeom>
        </p:spPr>
        <p:txBody>
          <a:bodyPr vert="horz" lIns="180000" tIns="180000" rIns="180000" bIns="180000" rtlCol="0" anchor="t"/>
          <a:lstStyle>
            <a:lvl1pPr algn="ctr"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4DC7A13-BB21-6E48-ABC8-2855091F59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8EE4C-FC22-8B4A-ABFC-94E09A4DE78D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5296529-7774-D34A-9B55-23E25D160F4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78199" y="4332422"/>
            <a:ext cx="1150441" cy="184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 cap="all" baseline="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.pn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12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8532394-E4E5-46DA-9DC8-1EC2BB3DB9F4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100" name="Picture 4" descr="Skövdes kommunvapen">
            <a:extLst>
              <a:ext uri="{FF2B5EF4-FFF2-40B4-BE49-F238E27FC236}">
                <a16:creationId xmlns:a16="http://schemas.microsoft.com/office/drawing/2014/main" id="{783E41CA-10C7-420F-9D5D-BB352BCC4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16" y="360984"/>
            <a:ext cx="3150908" cy="113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4A1B79C-EA54-45CE-A2E6-FC2B57DE34F0}"/>
              </a:ext>
            </a:extLst>
          </p:cNvPr>
          <p:cNvSpPr txBox="1">
            <a:spLocks/>
          </p:cNvSpPr>
          <p:nvPr/>
        </p:nvSpPr>
        <p:spPr>
          <a:xfrm>
            <a:off x="1941816" y="5514216"/>
            <a:ext cx="10250184" cy="831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/>
              <a:t>Jobben</a:t>
            </a:r>
            <a:r>
              <a:rPr lang="en-US" sz="4000" dirty="0"/>
              <a:t> i </a:t>
            </a:r>
            <a:r>
              <a:rPr lang="en-US" sz="4000" dirty="0" err="1"/>
              <a:t>kommunerna</a:t>
            </a:r>
            <a:r>
              <a:rPr lang="en-US" sz="4000" dirty="0"/>
              <a:t>!</a:t>
            </a:r>
          </a:p>
        </p:txBody>
      </p:sp>
      <p:pic>
        <p:nvPicPr>
          <p:cNvPr id="4102" name="Picture 6" descr="Illustrationer och logotyper - Public_VardsamverkanVG">
            <a:extLst>
              <a:ext uri="{FF2B5EF4-FFF2-40B4-BE49-F238E27FC236}">
                <a16:creationId xmlns:a16="http://schemas.microsoft.com/office/drawing/2014/main" id="{3F2E81A0-B8CB-4AF9-A254-09DF99FDC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609" y="928145"/>
            <a:ext cx="5076830" cy="441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037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ktangel 51">
            <a:extLst>
              <a:ext uri="{FF2B5EF4-FFF2-40B4-BE49-F238E27FC236}">
                <a16:creationId xmlns:a16="http://schemas.microsoft.com/office/drawing/2014/main" id="{DB8FAACB-42CF-4B56-A544-D16C12FB46AB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1" y="93397"/>
            <a:ext cx="5279817" cy="1652518"/>
          </a:xfrm>
        </p:spPr>
        <p:txBody>
          <a:bodyPr/>
          <a:lstStyle/>
          <a:p>
            <a:r>
              <a:rPr lang="en-US" sz="4000" dirty="0"/>
              <a:t>…fast om eleven :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9E19804-CDE3-4FDC-AC91-73BE330E6683}"/>
              </a:ext>
            </a:extLst>
          </p:cNvPr>
          <p:cNvSpPr txBox="1">
            <a:spLocks/>
          </p:cNvSpPr>
          <p:nvPr/>
        </p:nvSpPr>
        <p:spPr>
          <a:xfrm>
            <a:off x="2273922" y="1640741"/>
            <a:ext cx="4867568" cy="211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gärna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möter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nya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ansikten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varje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dag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helst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verksamhet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utanför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hemmet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51" name="Picture 4" descr="Skövdes kommunvapen">
            <a:extLst>
              <a:ext uri="{FF2B5EF4-FFF2-40B4-BE49-F238E27FC236}">
                <a16:creationId xmlns:a16="http://schemas.microsoft.com/office/drawing/2014/main" id="{60978AAE-6B00-4793-B314-55F6C3A4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57A1342E-5D1E-4C78-9F4C-DBE9D8A89F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545" y="2853439"/>
            <a:ext cx="2907029" cy="1805418"/>
          </a:xfrm>
          <a:prstGeom prst="rect">
            <a:avLst/>
          </a:prstGeom>
        </p:spPr>
      </p:pic>
      <p:sp>
        <p:nvSpPr>
          <p:cNvPr id="15" name="Rektangel 14">
            <a:extLst>
              <a:ext uri="{FF2B5EF4-FFF2-40B4-BE49-F238E27FC236}">
                <a16:creationId xmlns:a16="http://schemas.microsoft.com/office/drawing/2014/main" id="{5BF1CEE6-7BF9-43E0-A6D9-2C65292939ED}"/>
              </a:ext>
            </a:extLst>
          </p:cNvPr>
          <p:cNvSpPr/>
          <p:nvPr/>
        </p:nvSpPr>
        <p:spPr>
          <a:xfrm>
            <a:off x="2566118" y="4658857"/>
            <a:ext cx="3529882" cy="75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…så kanske en korttidsavdelning är bättre…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07A6866B-0DCB-415A-BC4F-ABEA7C026E3F}"/>
              </a:ext>
            </a:extLst>
          </p:cNvPr>
          <p:cNvSpPr txBox="1">
            <a:spLocks/>
          </p:cNvSpPr>
          <p:nvPr/>
        </p:nvSpPr>
        <p:spPr>
          <a:xfrm>
            <a:off x="6950114" y="2666898"/>
            <a:ext cx="4062443" cy="211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Eller </a:t>
            </a:r>
            <a:r>
              <a:rPr lang="en-US" sz="2000" dirty="0" err="1">
                <a:latin typeface="Abadi Extra Light" panose="020B0204020104020204" pitchFamily="34" charset="0"/>
              </a:rPr>
              <a:t>trivs</a:t>
            </a:r>
            <a:r>
              <a:rPr lang="en-US" sz="2000" dirty="0">
                <a:latin typeface="Abadi Extra Light" panose="020B0204020104020204" pitchFamily="34" charset="0"/>
              </a:rPr>
              <a:t> eleven </a:t>
            </a:r>
            <a:r>
              <a:rPr lang="en-US" sz="2000" dirty="0" err="1">
                <a:latin typeface="Abadi Extra Light" panose="020B0204020104020204" pitchFamily="34" charset="0"/>
              </a:rPr>
              <a:t>bäst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lugn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miljö</a:t>
            </a:r>
            <a:r>
              <a:rPr lang="en-US" sz="2000" dirty="0">
                <a:latin typeface="Abadi Extra Light" panose="020B0204020104020204" pitchFamily="34" charset="0"/>
              </a:rPr>
              <a:t>?</a:t>
            </a:r>
          </a:p>
        </p:txBody>
      </p:sp>
      <p:pic>
        <p:nvPicPr>
          <p:cNvPr id="17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861DB307-A783-4764-9072-5C3B67366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738" y="3344536"/>
            <a:ext cx="2907028" cy="1928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D9B96D78-CB2C-4E6F-A31A-CEFA0302E5F2}"/>
              </a:ext>
            </a:extLst>
          </p:cNvPr>
          <p:cNvSpPr/>
          <p:nvPr/>
        </p:nvSpPr>
        <p:spPr>
          <a:xfrm>
            <a:off x="7085915" y="5439673"/>
            <a:ext cx="384267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Då kan nog ett traditionellt 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 passa bra.</a:t>
            </a:r>
          </a:p>
        </p:txBody>
      </p:sp>
    </p:spTree>
    <p:extLst>
      <p:ext uri="{BB962C8B-B14F-4D97-AF65-F5344CB8AC3E}">
        <p14:creationId xmlns:p14="http://schemas.microsoft.com/office/powerpoint/2010/main" val="122205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 12">
            <a:extLst>
              <a:ext uri="{FF2B5EF4-FFF2-40B4-BE49-F238E27FC236}">
                <a16:creationId xmlns:a16="http://schemas.microsoft.com/office/drawing/2014/main" id="{BA7CDF66-3488-466D-934B-71A493EE0D5F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585862" cy="1652518"/>
          </a:xfrm>
        </p:spPr>
        <p:txBody>
          <a:bodyPr/>
          <a:lstStyle/>
          <a:p>
            <a:r>
              <a:rPr lang="en-US" sz="4000" dirty="0" err="1"/>
              <a:t>utvecklingsmöjligheter</a:t>
            </a:r>
            <a:r>
              <a:rPr lang="en-US" sz="4000" dirty="0"/>
              <a:t>: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5597EDF-1DD2-40F2-982F-B2B91256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25" y="1607063"/>
            <a:ext cx="8718665" cy="432112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2000" dirty="0">
                <a:latin typeface="Abadi Extra Light" panose="020B0204020104020204" pitchFamily="34" charset="0"/>
              </a:rPr>
              <a:t>Finns </a:t>
            </a:r>
            <a:r>
              <a:rPr lang="en-US" sz="2000" dirty="0" err="1">
                <a:latin typeface="Abadi Extra Light" panose="020B0204020104020204" pitchFamily="34" charset="0"/>
              </a:rPr>
              <a:t>många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olika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arbetsplatser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kommunal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verksamhet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vilket</a:t>
            </a:r>
            <a:r>
              <a:rPr lang="en-US" sz="2000" dirty="0">
                <a:latin typeface="Abadi Extra Light" panose="020B0204020104020204" pitchFamily="34" charset="0"/>
              </a:rPr>
              <a:t> ger </a:t>
            </a:r>
            <a:r>
              <a:rPr lang="en-US" sz="2000" dirty="0" err="1">
                <a:latin typeface="Abadi Extra Light" panose="020B0204020104020204" pitchFamily="34" charset="0"/>
              </a:rPr>
              <a:t>anställda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möjlighet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testa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olika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sz="2000" dirty="0" err="1">
                <a:latin typeface="Abadi Extra Light" panose="020B0204020104020204" pitchFamily="34" charset="0"/>
              </a:rPr>
              <a:t>Löpande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kompetensutveckling</a:t>
            </a:r>
            <a:r>
              <a:rPr lang="en-US" sz="2000" dirty="0">
                <a:latin typeface="Abadi Extra Light" panose="020B0204020104020204" pitchFamily="34" charset="0"/>
              </a:rPr>
              <a:t> – </a:t>
            </a:r>
            <a:r>
              <a:rPr lang="en-US" sz="2000" dirty="0" err="1">
                <a:latin typeface="Abadi Extra Light" panose="020B0204020104020204" pitchFamily="34" charset="0"/>
              </a:rPr>
              <a:t>livslångt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lärande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Handledarutbildningen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möjlighet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utvecklas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yrket</a:t>
            </a:r>
            <a:r>
              <a:rPr lang="en-US" sz="2000" dirty="0">
                <a:latin typeface="Abadi Extra Light" panose="020B0204020104020204" pitchFamily="34" charset="0"/>
              </a:rPr>
              <a:t> – </a:t>
            </a:r>
            <a:r>
              <a:rPr lang="en-US" sz="2000" dirty="0" err="1">
                <a:latin typeface="Abadi Extra Light" panose="020B0204020104020204" pitchFamily="34" charset="0"/>
              </a:rPr>
              <a:t>behövs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många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fler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Finns </a:t>
            </a:r>
            <a:r>
              <a:rPr lang="en-US" sz="2000" dirty="0" err="1">
                <a:latin typeface="Abadi Extra Light" panose="020B0204020104020204" pitchFamily="34" charset="0"/>
              </a:rPr>
              <a:t>också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stort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behov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för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specialistkompetenser</a:t>
            </a:r>
            <a:r>
              <a:rPr lang="en-US" sz="2000" dirty="0">
                <a:latin typeface="Abadi Extra Light" panose="020B0204020104020204" pitchFamily="34" charset="0"/>
              </a:rPr>
              <a:t> (YH-</a:t>
            </a:r>
            <a:r>
              <a:rPr lang="en-US" sz="2000" dirty="0" err="1">
                <a:latin typeface="Abadi Extra Light" panose="020B0204020104020204" pitchFamily="34" charset="0"/>
              </a:rPr>
              <a:t>utbildningar</a:t>
            </a:r>
            <a:r>
              <a:rPr lang="en-US" sz="2000" dirty="0">
                <a:latin typeface="Abadi Extra Light" panose="020B0204020104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Abadi Extra Light" panose="020B0204020104020204" pitchFamily="34" charset="0"/>
              </a:rPr>
              <a:t>…och </a:t>
            </a:r>
            <a:r>
              <a:rPr lang="en-US" sz="2000" dirty="0" err="1">
                <a:latin typeface="Abadi Extra Light" panose="020B0204020104020204" pitchFamily="34" charset="0"/>
              </a:rPr>
              <a:t>sjuksköterskor</a:t>
            </a:r>
            <a:r>
              <a:rPr lang="en-US" sz="2000" dirty="0">
                <a:latin typeface="Abadi Extra Light" panose="020B0204020104020204" pitchFamily="34" charset="0"/>
              </a:rPr>
              <a:t>! (</a:t>
            </a:r>
            <a:r>
              <a:rPr lang="en-US" sz="2000" dirty="0" err="1">
                <a:latin typeface="Abadi Extra Light" panose="020B0204020104020204" pitchFamily="34" charset="0"/>
              </a:rPr>
              <a:t>högskola</a:t>
            </a:r>
            <a:r>
              <a:rPr lang="en-US" sz="2000" dirty="0">
                <a:latin typeface="Abadi Extra Light" panose="020B0204020104020204" pitchFamily="34" charset="0"/>
              </a:rPr>
              <a:t>/</a:t>
            </a:r>
            <a:r>
              <a:rPr lang="en-US" sz="2000" dirty="0" err="1">
                <a:latin typeface="Abadi Extra Light" panose="020B0204020104020204" pitchFamily="34" charset="0"/>
              </a:rPr>
              <a:t>universitet</a:t>
            </a:r>
            <a:r>
              <a:rPr lang="en-US" sz="2000" dirty="0">
                <a:latin typeface="Abadi Extra Light" panose="020B0204020104020204" pitchFamily="34" charset="0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 </a:t>
            </a:r>
          </a:p>
        </p:txBody>
      </p:sp>
      <p:pic>
        <p:nvPicPr>
          <p:cNvPr id="2050" name="Picture 2" descr="Samverkan sker utifrån individens behov – Samordningsförbundet Skellefteå  Norsjö">
            <a:extLst>
              <a:ext uri="{FF2B5EF4-FFF2-40B4-BE49-F238E27FC236}">
                <a16:creationId xmlns:a16="http://schemas.microsoft.com/office/drawing/2014/main" id="{19EF71C8-44BA-4AF4-B9B5-56D182C39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23" y="4662116"/>
            <a:ext cx="3643901" cy="165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Skövdes kommunvapen">
            <a:extLst>
              <a:ext uri="{FF2B5EF4-FFF2-40B4-BE49-F238E27FC236}">
                <a16:creationId xmlns:a16="http://schemas.microsoft.com/office/drawing/2014/main" id="{20A663E4-C3E6-47D0-9E6A-2BB237AC6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8966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49AAEA8C-13A0-46D6-BDD1-6E65E60871D1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94" y="234017"/>
            <a:ext cx="8610600" cy="1652518"/>
          </a:xfrm>
        </p:spPr>
        <p:txBody>
          <a:bodyPr/>
          <a:lstStyle/>
          <a:p>
            <a:r>
              <a:rPr lang="en-US" sz="4400" dirty="0"/>
              <a:t>var </a:t>
            </a:r>
            <a:r>
              <a:rPr lang="en-US" sz="4400" dirty="0" err="1"/>
              <a:t>kan</a:t>
            </a:r>
            <a:r>
              <a:rPr lang="en-US" sz="4400" dirty="0"/>
              <a:t> eleven </a:t>
            </a:r>
            <a:r>
              <a:rPr lang="en-US" sz="4400" dirty="0" err="1"/>
              <a:t>jobba</a:t>
            </a:r>
            <a:r>
              <a:rPr lang="en-US" sz="4400" dirty="0"/>
              <a:t> </a:t>
            </a:r>
            <a:r>
              <a:rPr lang="en-US" sz="4400" dirty="0" err="1"/>
              <a:t>då</a:t>
            </a:r>
            <a:r>
              <a:rPr lang="en-US" sz="4400" dirty="0"/>
              <a:t>?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2E37DCA-B915-4DC6-8A5C-4D999A2874F7}"/>
              </a:ext>
            </a:extLst>
          </p:cNvPr>
          <p:cNvSpPr/>
          <p:nvPr/>
        </p:nvSpPr>
        <p:spPr>
          <a:xfrm>
            <a:off x="2451798" y="359514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1A11D2-64B9-41B0-879F-5D9ED9534E2B}"/>
              </a:ext>
            </a:extLst>
          </p:cNvPr>
          <p:cNvSpPr/>
          <p:nvPr/>
        </p:nvSpPr>
        <p:spPr>
          <a:xfrm>
            <a:off x="3318467" y="6188017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Ink Free" panose="03080402000500000000" pitchFamily="66" charset="0"/>
              </a:rPr>
              <a:t>Hemvård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242AB0E7-ADE9-415C-92C1-3C70E5D836C4}"/>
              </a:ext>
            </a:extLst>
          </p:cNvPr>
          <p:cNvSpPr/>
          <p:nvPr/>
        </p:nvSpPr>
        <p:spPr>
          <a:xfrm>
            <a:off x="5671940" y="390625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Biome" panose="020B0502040204020203" pitchFamily="34" charset="0"/>
                <a:cs typeface="Biome" panose="020B0502040204020203" pitchFamily="34" charset="0"/>
              </a:rPr>
              <a:t>Vårdcentral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983FD493-D560-44DA-B778-028531527ABC}"/>
              </a:ext>
            </a:extLst>
          </p:cNvPr>
          <p:cNvSpPr/>
          <p:nvPr/>
        </p:nvSpPr>
        <p:spPr>
          <a:xfrm>
            <a:off x="9165614" y="3634946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  <a:latin typeface="Elephant" panose="02020904090505020303" pitchFamily="18" charset="0"/>
                <a:cs typeface="Biome" panose="020B0502040204020203" pitchFamily="34" charset="0"/>
              </a:rPr>
              <a:t>Sjukhus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069BBD5-DE6E-4E8E-8453-5FB077A7FF12}"/>
              </a:ext>
            </a:extLst>
          </p:cNvPr>
          <p:cNvSpPr/>
          <p:nvPr/>
        </p:nvSpPr>
        <p:spPr>
          <a:xfrm>
            <a:off x="7662068" y="6079928"/>
            <a:ext cx="282358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  <a:latin typeface="Eras Demi ITC" panose="020B0805030504020804" pitchFamily="34" charset="0"/>
              </a:rPr>
              <a:t>Funktionshinder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8FC78B9-7E47-44A1-9735-7EA0FB80D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501" y="4312332"/>
            <a:ext cx="2968718" cy="1669904"/>
          </a:xfrm>
          <a:prstGeom prst="rect">
            <a:avLst/>
          </a:prstGeom>
        </p:spPr>
      </p:pic>
      <p:pic>
        <p:nvPicPr>
          <p:cNvPr id="5122" name="Picture 2" descr="Undersköterska - Region Värmland">
            <a:extLst>
              <a:ext uri="{FF2B5EF4-FFF2-40B4-BE49-F238E27FC236}">
                <a16:creationId xmlns:a16="http://schemas.microsoft.com/office/drawing/2014/main" id="{825DC9E2-1367-47F9-95B3-5FC83124E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159" y="1626222"/>
            <a:ext cx="3421272" cy="190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istriktsläkare - välkommen till oss på Boo vårdcentral">
            <a:extLst>
              <a:ext uri="{FF2B5EF4-FFF2-40B4-BE49-F238E27FC236}">
                <a16:creationId xmlns:a16="http://schemas.microsoft.com/office/drawing/2014/main" id="{5EE7A22D-2E34-4CD4-A1DB-83ACE9ABE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34" y="2475572"/>
            <a:ext cx="2468390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ler undersköterskor med stöd av äldreomsorgslyftet - Härryda kommun">
            <a:extLst>
              <a:ext uri="{FF2B5EF4-FFF2-40B4-BE49-F238E27FC236}">
                <a16:creationId xmlns:a16="http://schemas.microsoft.com/office/drawing/2014/main" id="{968FDE49-37EB-45E8-BA51-8686CBCE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605" y="1943608"/>
            <a:ext cx="2588922" cy="149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F6E45C9-033F-475A-868B-FC42773C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571" y="4194102"/>
            <a:ext cx="2760526" cy="184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Skövdes kommunvapen">
            <a:extLst>
              <a:ext uri="{FF2B5EF4-FFF2-40B4-BE49-F238E27FC236}">
                <a16:creationId xmlns:a16="http://schemas.microsoft.com/office/drawing/2014/main" id="{ACDA32D2-AB86-4D14-B661-5F9E24B53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434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ktangel 61">
            <a:extLst>
              <a:ext uri="{FF2B5EF4-FFF2-40B4-BE49-F238E27FC236}">
                <a16:creationId xmlns:a16="http://schemas.microsoft.com/office/drawing/2014/main" id="{280824B2-5CBE-430A-B54D-A073E4AF5CBC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61" name="Picture 4" descr="Skövdes kommunvapen">
            <a:extLst>
              <a:ext uri="{FF2B5EF4-FFF2-40B4-BE49-F238E27FC236}">
                <a16:creationId xmlns:a16="http://schemas.microsoft.com/office/drawing/2014/main" id="{325CD88A-1E8D-4ACC-84CB-1CB3F4854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 err="1"/>
              <a:t>Kommunernas</a:t>
            </a:r>
            <a:r>
              <a:rPr lang="en-US" sz="4000" dirty="0"/>
              <a:t> </a:t>
            </a:r>
            <a:r>
              <a:rPr lang="en-US" sz="4000" dirty="0" err="1"/>
              <a:t>verksamheter</a:t>
            </a:r>
            <a:endParaRPr lang="en-US" sz="40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2E37DCA-B915-4DC6-8A5C-4D999A2874F7}"/>
              </a:ext>
            </a:extLst>
          </p:cNvPr>
          <p:cNvSpPr/>
          <p:nvPr/>
        </p:nvSpPr>
        <p:spPr>
          <a:xfrm>
            <a:off x="1990288" y="2874667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D1A11D2-64B9-41B0-879F-5D9ED9534E2B}"/>
              </a:ext>
            </a:extLst>
          </p:cNvPr>
          <p:cNvSpPr/>
          <p:nvPr/>
        </p:nvSpPr>
        <p:spPr>
          <a:xfrm>
            <a:off x="5403781" y="333368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069BBD5-DE6E-4E8E-8453-5FB077A7FF12}"/>
              </a:ext>
            </a:extLst>
          </p:cNvPr>
          <p:cNvSpPr/>
          <p:nvPr/>
        </p:nvSpPr>
        <p:spPr>
          <a:xfrm>
            <a:off x="8750072" y="2491883"/>
            <a:ext cx="282358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Eras Demi ITC" panose="020B0805030504020804" pitchFamily="34" charset="0"/>
              </a:rPr>
              <a:t>Funktionshinder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28FC78B9-7E47-44A1-9735-7EA0FB80D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1445" y="1265019"/>
            <a:ext cx="2040838" cy="1147972"/>
          </a:xfrm>
          <a:prstGeom prst="rect">
            <a:avLst/>
          </a:prstGeom>
        </p:spPr>
      </p:pic>
      <p:pic>
        <p:nvPicPr>
          <p:cNvPr id="5126" name="Picture 6" descr="Fler undersköterskor med stöd av äldreomsorgslyftet - Härryda kommun">
            <a:extLst>
              <a:ext uri="{FF2B5EF4-FFF2-40B4-BE49-F238E27FC236}">
                <a16:creationId xmlns:a16="http://schemas.microsoft.com/office/drawing/2014/main" id="{968FDE49-37EB-45E8-BA51-8686CBCE0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189" y="1612693"/>
            <a:ext cx="1952932" cy="112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F6E45C9-033F-475A-868B-FC42773CE6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345" y="1789601"/>
            <a:ext cx="2193606" cy="146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ktangel 13">
            <a:extLst>
              <a:ext uri="{FF2B5EF4-FFF2-40B4-BE49-F238E27FC236}">
                <a16:creationId xmlns:a16="http://schemas.microsoft.com/office/drawing/2014/main" id="{335BAFAB-6299-4969-AC3F-A73753C164A7}"/>
              </a:ext>
            </a:extLst>
          </p:cNvPr>
          <p:cNvSpPr/>
          <p:nvPr/>
        </p:nvSpPr>
        <p:spPr>
          <a:xfrm>
            <a:off x="936789" y="4307235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Demensboende</a:t>
            </a:r>
          </a:p>
        </p:txBody>
      </p:sp>
      <p:pic>
        <p:nvPicPr>
          <p:cNvPr id="6146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F9ADAF7F-5374-4EA3-A85F-1251D23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996" y="3678947"/>
            <a:ext cx="1321676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A39591-B4AC-4B01-A98C-3C50A9E20E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96" y="3475204"/>
            <a:ext cx="1313814" cy="87697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EE2B7B4-B069-46C4-8689-659EA20BD01A}"/>
              </a:ext>
            </a:extLst>
          </p:cNvPr>
          <p:cNvSpPr/>
          <p:nvPr/>
        </p:nvSpPr>
        <p:spPr>
          <a:xfrm>
            <a:off x="2864245" y="4585253"/>
            <a:ext cx="223073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Traditionellt 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58C43E-46A3-4D98-A8F3-8C35728060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7425" y="5054196"/>
            <a:ext cx="1292369" cy="8026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23DC7B-F384-49BB-9A37-D574A7BC9AA9}"/>
              </a:ext>
            </a:extLst>
          </p:cNvPr>
          <p:cNvSpPr/>
          <p:nvPr/>
        </p:nvSpPr>
        <p:spPr>
          <a:xfrm>
            <a:off x="1888326" y="5919545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Korttidsavdelning</a:t>
            </a:r>
          </a:p>
        </p:txBody>
      </p:sp>
      <p:cxnSp>
        <p:nvCxnSpPr>
          <p:cNvPr id="8" name="Rak pilkoppling 7">
            <a:extLst>
              <a:ext uri="{FF2B5EF4-FFF2-40B4-BE49-F238E27FC236}">
                <a16:creationId xmlns:a16="http://schemas.microsoft.com/office/drawing/2014/main" id="{7E280B9F-F600-4BE4-9EEB-F8FDC44A0FB4}"/>
              </a:ext>
            </a:extLst>
          </p:cNvPr>
          <p:cNvCxnSpPr>
            <a:cxnSpLocks/>
          </p:cNvCxnSpPr>
          <p:nvPr/>
        </p:nvCxnSpPr>
        <p:spPr>
          <a:xfrm flipH="1">
            <a:off x="6017416" y="3617504"/>
            <a:ext cx="91197" cy="2632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k pilkoppling 23">
            <a:extLst>
              <a:ext uri="{FF2B5EF4-FFF2-40B4-BE49-F238E27FC236}">
                <a16:creationId xmlns:a16="http://schemas.microsoft.com/office/drawing/2014/main" id="{7A45000F-B839-43B5-9EAC-8D5C91E72254}"/>
              </a:ext>
            </a:extLst>
          </p:cNvPr>
          <p:cNvCxnSpPr>
            <a:cxnSpLocks/>
          </p:cNvCxnSpPr>
          <p:nvPr/>
        </p:nvCxnSpPr>
        <p:spPr>
          <a:xfrm>
            <a:off x="6913290" y="3620802"/>
            <a:ext cx="424113" cy="63588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ak pilkoppling 25">
            <a:extLst>
              <a:ext uri="{FF2B5EF4-FFF2-40B4-BE49-F238E27FC236}">
                <a16:creationId xmlns:a16="http://schemas.microsoft.com/office/drawing/2014/main" id="{4D5FE3E9-26AE-41C7-8DE5-808AA945A881}"/>
              </a:ext>
            </a:extLst>
          </p:cNvPr>
          <p:cNvCxnSpPr>
            <a:cxnSpLocks/>
          </p:cNvCxnSpPr>
          <p:nvPr/>
        </p:nvCxnSpPr>
        <p:spPr>
          <a:xfrm>
            <a:off x="6633842" y="3657759"/>
            <a:ext cx="0" cy="190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Sundbybergs Stads Hemtjänst | Seniorval.se">
            <a:extLst>
              <a:ext uri="{FF2B5EF4-FFF2-40B4-BE49-F238E27FC236}">
                <a16:creationId xmlns:a16="http://schemas.microsoft.com/office/drawing/2014/main" id="{DEAEB348-2897-47F0-B435-7E526410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965" y="5574904"/>
            <a:ext cx="1430206" cy="8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D75F234A-A0AE-4FC0-8981-C28B48EA8C2C}"/>
              </a:ext>
            </a:extLst>
          </p:cNvPr>
          <p:cNvSpPr/>
          <p:nvPr/>
        </p:nvSpPr>
        <p:spPr>
          <a:xfrm>
            <a:off x="4668843" y="481650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i staden</a:t>
            </a:r>
          </a:p>
        </p:txBody>
      </p:sp>
      <p:pic>
        <p:nvPicPr>
          <p:cNvPr id="6150" name="Picture 6" descr="Västtrafik utvecklar kollektivtrafiken på landsbygden | Västtrafik">
            <a:extLst>
              <a:ext uri="{FF2B5EF4-FFF2-40B4-BE49-F238E27FC236}">
                <a16:creationId xmlns:a16="http://schemas.microsoft.com/office/drawing/2014/main" id="{7BAB2D68-1F6D-4DDC-861C-911DBB8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45" y="4256687"/>
            <a:ext cx="14192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8FE7B91-1BBE-456F-AC9D-F0939A6CF11A}"/>
              </a:ext>
            </a:extLst>
          </p:cNvPr>
          <p:cNvSpPr/>
          <p:nvPr/>
        </p:nvSpPr>
        <p:spPr>
          <a:xfrm>
            <a:off x="6476768" y="510798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på landet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F7680AE-A0F0-4D3D-AC20-4BAF5B52A7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2214" y="3895655"/>
            <a:ext cx="1303991" cy="869048"/>
          </a:xfrm>
          <a:prstGeom prst="rect">
            <a:avLst/>
          </a:prstGeom>
        </p:spPr>
      </p:pic>
      <p:cxnSp>
        <p:nvCxnSpPr>
          <p:cNvPr id="35" name="Rak pilkoppling 34">
            <a:extLst>
              <a:ext uri="{FF2B5EF4-FFF2-40B4-BE49-F238E27FC236}">
                <a16:creationId xmlns:a16="http://schemas.microsoft.com/office/drawing/2014/main" id="{B0C0D26F-04F6-4BEF-9175-EA22A85E4648}"/>
              </a:ext>
            </a:extLst>
          </p:cNvPr>
          <p:cNvCxnSpPr>
            <a:cxnSpLocks/>
          </p:cNvCxnSpPr>
          <p:nvPr/>
        </p:nvCxnSpPr>
        <p:spPr>
          <a:xfrm flipH="1">
            <a:off x="2701611" y="3170280"/>
            <a:ext cx="179728" cy="23079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koppling 35">
            <a:extLst>
              <a:ext uri="{FF2B5EF4-FFF2-40B4-BE49-F238E27FC236}">
                <a16:creationId xmlns:a16="http://schemas.microsoft.com/office/drawing/2014/main" id="{3C574BB0-8916-4AD2-82FB-17DD66E39949}"/>
              </a:ext>
            </a:extLst>
          </p:cNvPr>
          <p:cNvCxnSpPr>
            <a:cxnSpLocks/>
          </p:cNvCxnSpPr>
          <p:nvPr/>
        </p:nvCxnSpPr>
        <p:spPr>
          <a:xfrm>
            <a:off x="3218148" y="3152979"/>
            <a:ext cx="287672" cy="4619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ak pilkoppling 36">
            <a:extLst>
              <a:ext uri="{FF2B5EF4-FFF2-40B4-BE49-F238E27FC236}">
                <a16:creationId xmlns:a16="http://schemas.microsoft.com/office/drawing/2014/main" id="{7543DE3F-82E4-4282-B466-2559B31FF3E2}"/>
              </a:ext>
            </a:extLst>
          </p:cNvPr>
          <p:cNvCxnSpPr>
            <a:cxnSpLocks/>
          </p:cNvCxnSpPr>
          <p:nvPr/>
        </p:nvCxnSpPr>
        <p:spPr>
          <a:xfrm>
            <a:off x="3007318" y="3137792"/>
            <a:ext cx="0" cy="19060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ktangel 26">
            <a:extLst>
              <a:ext uri="{FF2B5EF4-FFF2-40B4-BE49-F238E27FC236}">
                <a16:creationId xmlns:a16="http://schemas.microsoft.com/office/drawing/2014/main" id="{F5511E7A-99C5-4409-88F9-E4F48CC939CE}"/>
              </a:ext>
            </a:extLst>
          </p:cNvPr>
          <p:cNvSpPr/>
          <p:nvPr/>
        </p:nvSpPr>
        <p:spPr>
          <a:xfrm>
            <a:off x="5498701" y="6414728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Fixar-/servicegrupper</a:t>
            </a:r>
          </a:p>
        </p:txBody>
      </p:sp>
      <p:pic>
        <p:nvPicPr>
          <p:cNvPr id="1026" name="Picture 2" descr="Personlig assistent | Assistans med helheten i fokus | Novum Assistans®">
            <a:extLst>
              <a:ext uri="{FF2B5EF4-FFF2-40B4-BE49-F238E27FC236}">
                <a16:creationId xmlns:a16="http://schemas.microsoft.com/office/drawing/2014/main" id="{E6B65B7C-4BD6-4EDC-8F85-8CF818ED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8210" b="22619"/>
          <a:stretch/>
        </p:blipFill>
        <p:spPr bwMode="auto">
          <a:xfrm>
            <a:off x="8204648" y="2944280"/>
            <a:ext cx="1224052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9BD681-465F-418D-B50A-373D1346C2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682307" y="3133879"/>
            <a:ext cx="1269355" cy="804865"/>
          </a:xfrm>
          <a:prstGeom prst="rect">
            <a:avLst/>
          </a:prstGeom>
        </p:spPr>
      </p:pic>
      <p:pic>
        <p:nvPicPr>
          <p:cNvPr id="1028" name="Picture 4" descr="LSS GRUPPBOENDE">
            <a:extLst>
              <a:ext uri="{FF2B5EF4-FFF2-40B4-BE49-F238E27FC236}">
                <a16:creationId xmlns:a16="http://schemas.microsoft.com/office/drawing/2014/main" id="{036298EB-1BF3-4E0B-AC11-5B0A256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087" y="4564845"/>
            <a:ext cx="1251793" cy="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lig verksamhet - Uddevalla kommun">
            <a:extLst>
              <a:ext uri="{FF2B5EF4-FFF2-40B4-BE49-F238E27FC236}">
                <a16:creationId xmlns:a16="http://schemas.microsoft.com/office/drawing/2014/main" id="{1E247C74-35C8-4F2A-9E83-097A0422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6526" y="4352175"/>
            <a:ext cx="1104348" cy="10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0A7E3-90E3-4EB8-A9CD-AD724A914C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636236" y="5736123"/>
            <a:ext cx="1248286" cy="70216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0014104D-B53C-409A-B67A-416AFACBB40F}"/>
              </a:ext>
            </a:extLst>
          </p:cNvPr>
          <p:cNvSpPr/>
          <p:nvPr/>
        </p:nvSpPr>
        <p:spPr>
          <a:xfrm>
            <a:off x="7701307" y="378207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Personlig assistans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2835714-ED7C-4A15-9238-C9FB9655F074}"/>
              </a:ext>
            </a:extLst>
          </p:cNvPr>
          <p:cNvSpPr/>
          <p:nvPr/>
        </p:nvSpPr>
        <p:spPr>
          <a:xfrm>
            <a:off x="10201616" y="395515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Gruppbostad LSS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14D9B0A-0450-489E-9E30-51F81FBD8413}"/>
              </a:ext>
            </a:extLst>
          </p:cNvPr>
          <p:cNvSpPr/>
          <p:nvPr/>
        </p:nvSpPr>
        <p:spPr>
          <a:xfrm>
            <a:off x="8313333" y="5430438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Daglig verksamhet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849E4B1-36F0-4A94-A119-E61965CE2929}"/>
              </a:ext>
            </a:extLst>
          </p:cNvPr>
          <p:cNvSpPr/>
          <p:nvPr/>
        </p:nvSpPr>
        <p:spPr>
          <a:xfrm>
            <a:off x="10201616" y="5287279"/>
            <a:ext cx="2230734" cy="41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Korttidsverksamhet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Barn och unga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7D30CFE-8636-40C7-ABA9-EFC150C9A88F}"/>
              </a:ext>
            </a:extLst>
          </p:cNvPr>
          <p:cNvSpPr/>
          <p:nvPr/>
        </p:nvSpPr>
        <p:spPr>
          <a:xfrm>
            <a:off x="9145012" y="646275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Boendestöd</a:t>
            </a:r>
          </a:p>
        </p:txBody>
      </p:sp>
      <p:cxnSp>
        <p:nvCxnSpPr>
          <p:cNvPr id="41" name="Rak pilkoppling 40">
            <a:extLst>
              <a:ext uri="{FF2B5EF4-FFF2-40B4-BE49-F238E27FC236}">
                <a16:creationId xmlns:a16="http://schemas.microsoft.com/office/drawing/2014/main" id="{011C4904-23B6-4696-8A68-94BD5BEABEC1}"/>
              </a:ext>
            </a:extLst>
          </p:cNvPr>
          <p:cNvCxnSpPr>
            <a:cxnSpLocks/>
          </p:cNvCxnSpPr>
          <p:nvPr/>
        </p:nvCxnSpPr>
        <p:spPr>
          <a:xfrm flipH="1">
            <a:off x="9450490" y="2787657"/>
            <a:ext cx="250860" cy="2743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k pilkoppling 41">
            <a:extLst>
              <a:ext uri="{FF2B5EF4-FFF2-40B4-BE49-F238E27FC236}">
                <a16:creationId xmlns:a16="http://schemas.microsoft.com/office/drawing/2014/main" id="{08A594E5-912A-4CAE-9669-22B8D14E973A}"/>
              </a:ext>
            </a:extLst>
          </p:cNvPr>
          <p:cNvCxnSpPr>
            <a:cxnSpLocks/>
          </p:cNvCxnSpPr>
          <p:nvPr/>
        </p:nvCxnSpPr>
        <p:spPr>
          <a:xfrm>
            <a:off x="10682307" y="2774067"/>
            <a:ext cx="202215" cy="334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ak pilkoppling 42">
            <a:extLst>
              <a:ext uri="{FF2B5EF4-FFF2-40B4-BE49-F238E27FC236}">
                <a16:creationId xmlns:a16="http://schemas.microsoft.com/office/drawing/2014/main" id="{63F58538-FC0C-41B7-880B-B5E4D47C4325}"/>
              </a:ext>
            </a:extLst>
          </p:cNvPr>
          <p:cNvCxnSpPr>
            <a:cxnSpLocks/>
          </p:cNvCxnSpPr>
          <p:nvPr/>
        </p:nvCxnSpPr>
        <p:spPr>
          <a:xfrm>
            <a:off x="10238399" y="2774067"/>
            <a:ext cx="0" cy="29276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k pilkoppling 54">
            <a:extLst>
              <a:ext uri="{FF2B5EF4-FFF2-40B4-BE49-F238E27FC236}">
                <a16:creationId xmlns:a16="http://schemas.microsoft.com/office/drawing/2014/main" id="{DCB123EF-2032-4D88-8C87-2CFFBE73F644}"/>
              </a:ext>
            </a:extLst>
          </p:cNvPr>
          <p:cNvCxnSpPr>
            <a:cxnSpLocks/>
          </p:cNvCxnSpPr>
          <p:nvPr/>
        </p:nvCxnSpPr>
        <p:spPr>
          <a:xfrm>
            <a:off x="10442959" y="2777091"/>
            <a:ext cx="248128" cy="1762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k pilkoppling 58">
            <a:extLst>
              <a:ext uri="{FF2B5EF4-FFF2-40B4-BE49-F238E27FC236}">
                <a16:creationId xmlns:a16="http://schemas.microsoft.com/office/drawing/2014/main" id="{452C772A-04C1-4DD3-88A0-18C6A36E29ED}"/>
              </a:ext>
            </a:extLst>
          </p:cNvPr>
          <p:cNvCxnSpPr>
            <a:cxnSpLocks/>
          </p:cNvCxnSpPr>
          <p:nvPr/>
        </p:nvCxnSpPr>
        <p:spPr>
          <a:xfrm flipH="1">
            <a:off x="9594122" y="2797568"/>
            <a:ext cx="386752" cy="1509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84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22" grpId="0"/>
      <p:bldP spid="30" grpId="0"/>
      <p:bldP spid="32" grpId="0"/>
      <p:bldP spid="27" grpId="0"/>
      <p:bldP spid="33" grpId="0"/>
      <p:bldP spid="34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ktangel 47">
            <a:extLst>
              <a:ext uri="{FF2B5EF4-FFF2-40B4-BE49-F238E27FC236}">
                <a16:creationId xmlns:a16="http://schemas.microsoft.com/office/drawing/2014/main" id="{34C39FCB-FDE4-4AA5-8290-8B05B0755CF2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/>
              <a:t>Bra-</a:t>
            </a:r>
            <a:r>
              <a:rPr lang="en-US" sz="4000" dirty="0" err="1"/>
              <a:t>att</a:t>
            </a:r>
            <a:r>
              <a:rPr lang="en-US" sz="4000" dirty="0"/>
              <a:t>-ha-</a:t>
            </a:r>
            <a:r>
              <a:rPr lang="en-US" sz="4000" dirty="0" err="1"/>
              <a:t>Egenskaper</a:t>
            </a:r>
            <a:r>
              <a:rPr lang="en-US" sz="4000" dirty="0"/>
              <a:t>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E36D6E-76EE-4A98-BBE2-5F71B452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25" y="1352864"/>
            <a:ext cx="8856617" cy="504793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Tycka</a:t>
            </a:r>
            <a:r>
              <a:rPr lang="en-US" sz="2000" dirty="0">
                <a:latin typeface="Abadi Extra Light" panose="020B0204020104020204" pitchFamily="34" charset="0"/>
              </a:rPr>
              <a:t> om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arbeta</a:t>
            </a:r>
            <a:r>
              <a:rPr lang="en-US" sz="2000" dirty="0">
                <a:latin typeface="Abadi Extra Light" panose="020B0204020104020204" pitchFamily="34" charset="0"/>
              </a:rPr>
              <a:t> med </a:t>
            </a:r>
            <a:r>
              <a:rPr lang="en-US" sz="2000" dirty="0" err="1">
                <a:latin typeface="Abadi Extra Light" panose="020B0204020104020204" pitchFamily="34" charset="0"/>
              </a:rPr>
              <a:t>människor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Socialt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ganska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modig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Gilla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utmaningar</a:t>
            </a:r>
            <a:r>
              <a:rPr lang="en-US" sz="2000" dirty="0">
                <a:latin typeface="Abadi Extra Light" panose="020B0204020104020204" pitchFamily="34" charset="0"/>
              </a:rPr>
              <a:t> och </a:t>
            </a:r>
            <a:r>
              <a:rPr lang="en-US" sz="2000" dirty="0" err="1">
                <a:latin typeface="Abadi Extra Light" panose="020B0204020104020204" pitchFamily="34" charset="0"/>
              </a:rPr>
              <a:t>problemlösning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Kunna</a:t>
            </a:r>
            <a:r>
              <a:rPr lang="en-US" sz="2000" dirty="0">
                <a:latin typeface="Abadi Extra Light" panose="020B0204020104020204" pitchFamily="34" charset="0"/>
              </a:rPr>
              <a:t> ta, </a:t>
            </a:r>
            <a:r>
              <a:rPr lang="en-US" sz="2000" dirty="0" err="1">
                <a:latin typeface="Abadi Extra Light" panose="020B0204020104020204" pitchFamily="34" charset="0"/>
              </a:rPr>
              <a:t>ge</a:t>
            </a:r>
            <a:r>
              <a:rPr lang="en-US" sz="2000" dirty="0">
                <a:latin typeface="Abadi Extra Light" panose="020B0204020104020204" pitchFamily="34" charset="0"/>
              </a:rPr>
              <a:t> och </a:t>
            </a:r>
            <a:r>
              <a:rPr lang="en-US" sz="2000" dirty="0" err="1">
                <a:latin typeface="Abadi Extra Light" panose="020B0204020104020204" pitchFamily="34" charset="0"/>
              </a:rPr>
              <a:t>förstå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instruktioner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200000"/>
              </a:lnSpc>
              <a:spcAft>
                <a:spcPts val="1000"/>
              </a:spcAft>
            </a:pPr>
            <a:r>
              <a:rPr lang="en-US" sz="2000" dirty="0" err="1">
                <a:latin typeface="Abadi Extra Light" panose="020B0204020104020204" pitchFamily="34" charset="0"/>
              </a:rPr>
              <a:t>Vara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flexibel</a:t>
            </a:r>
            <a:r>
              <a:rPr lang="en-US" sz="2000" dirty="0">
                <a:latin typeface="Abadi Extra Light" panose="020B0204020104020204" pitchFamily="34" charset="0"/>
              </a:rPr>
              <a:t> – </a:t>
            </a:r>
            <a:r>
              <a:rPr lang="en-US" sz="2000" dirty="0" err="1">
                <a:latin typeface="Abadi Extra Light" panose="020B0204020104020204" pitchFamily="34" charset="0"/>
              </a:rPr>
              <a:t>allt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kan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hända</a:t>
            </a:r>
            <a:endParaRPr lang="en-US" sz="2000" dirty="0">
              <a:latin typeface="Abadi Extra Light" panose="020B0204020104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latin typeface="Abadi Extra Light" panose="020B0204020104020204" pitchFamily="34" charset="0"/>
              </a:rPr>
              <a:t>Trivas</a:t>
            </a:r>
            <a:r>
              <a:rPr lang="en-US" sz="2000" dirty="0">
                <a:latin typeface="Abadi Extra Light" panose="020B0204020104020204" pitchFamily="34" charset="0"/>
              </a:rPr>
              <a:t> med </a:t>
            </a:r>
            <a:r>
              <a:rPr lang="en-US" sz="2000" dirty="0" err="1">
                <a:latin typeface="Abadi Extra Light" panose="020B0204020104020204" pitchFamily="34" charset="0"/>
              </a:rPr>
              <a:t>både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omvårdnadsbiten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br>
              <a:rPr lang="en-US" sz="2000" dirty="0">
                <a:latin typeface="Abadi Extra Light" panose="020B0204020104020204" pitchFamily="34" charset="0"/>
              </a:rPr>
            </a:br>
            <a:r>
              <a:rPr lang="en-US" sz="2000" dirty="0">
                <a:latin typeface="Abadi Extra Light" panose="020B0204020104020204" pitchFamily="34" charset="0"/>
              </a:rPr>
              <a:t>och </a:t>
            </a:r>
            <a:r>
              <a:rPr lang="en-US" sz="2000" dirty="0" err="1">
                <a:latin typeface="Abadi Extra Light" panose="020B0204020104020204" pitchFamily="34" charset="0"/>
              </a:rPr>
              <a:t>hälso</a:t>
            </a:r>
            <a:r>
              <a:rPr lang="en-US" sz="2000" dirty="0">
                <a:latin typeface="Abadi Extra Light" panose="020B0204020104020204" pitchFamily="34" charset="0"/>
              </a:rPr>
              <a:t>- och </a:t>
            </a:r>
            <a:r>
              <a:rPr lang="en-US" sz="2000" dirty="0" err="1">
                <a:latin typeface="Abadi Extra Light" panose="020B0204020104020204" pitchFamily="34" charset="0"/>
              </a:rPr>
              <a:t>sjukvårdsuppgifterna</a:t>
            </a:r>
            <a:endParaRPr lang="en-US" sz="2000" dirty="0">
              <a:latin typeface="Abadi Extra Light" panose="020B0204020104020204" pitchFamily="34" charset="0"/>
            </a:endParaRP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A86648F0-E565-4E57-A790-B134CFED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055" y="4093535"/>
            <a:ext cx="3594885" cy="2037102"/>
          </a:xfrm>
          <a:prstGeom prst="rect">
            <a:avLst/>
          </a:prstGeom>
        </p:spPr>
      </p:pic>
      <p:pic>
        <p:nvPicPr>
          <p:cNvPr id="47" name="Picture 4" descr="Skövdes kommunvapen">
            <a:extLst>
              <a:ext uri="{FF2B5EF4-FFF2-40B4-BE49-F238E27FC236}">
                <a16:creationId xmlns:a16="http://schemas.microsoft.com/office/drawing/2014/main" id="{C6830D8D-6EEE-4620-A62F-3D092C97D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2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2FF386AD-C99F-4063-BCE0-A266A25CD70E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 err="1"/>
              <a:t>personlighet</a:t>
            </a:r>
            <a:r>
              <a:rPr lang="en-US" sz="4000" dirty="0"/>
              <a:t>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35BAFAB-6299-4969-AC3F-A73753C164A7}"/>
              </a:ext>
            </a:extLst>
          </p:cNvPr>
          <p:cNvSpPr/>
          <p:nvPr/>
        </p:nvSpPr>
        <p:spPr>
          <a:xfrm>
            <a:off x="2118304" y="307169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Demensboende</a:t>
            </a:r>
          </a:p>
        </p:txBody>
      </p:sp>
      <p:pic>
        <p:nvPicPr>
          <p:cNvPr id="6146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F9ADAF7F-5374-4EA3-A85F-1251D23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715" y="2427046"/>
            <a:ext cx="1321676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A39591-B4AC-4B01-A98C-3C50A9E2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9411" y="2160017"/>
            <a:ext cx="1313814" cy="87697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EE2B7B4-B069-46C4-8689-659EA20BD01A}"/>
              </a:ext>
            </a:extLst>
          </p:cNvPr>
          <p:cNvSpPr/>
          <p:nvPr/>
        </p:nvSpPr>
        <p:spPr>
          <a:xfrm>
            <a:off x="4262964" y="3333352"/>
            <a:ext cx="223073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Traditionellt 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58C43E-46A3-4D98-A8F3-8C3572806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910" y="5376960"/>
            <a:ext cx="1292369" cy="8026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23DC7B-F384-49BB-9A37-D574A7BC9AA9}"/>
              </a:ext>
            </a:extLst>
          </p:cNvPr>
          <p:cNvSpPr/>
          <p:nvPr/>
        </p:nvSpPr>
        <p:spPr>
          <a:xfrm>
            <a:off x="4749811" y="624230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Korttidsavdelning</a:t>
            </a:r>
          </a:p>
        </p:txBody>
      </p:sp>
      <p:pic>
        <p:nvPicPr>
          <p:cNvPr id="6148" name="Picture 4" descr="Sundbybergs Stads Hemtjänst | Seniorval.se">
            <a:extLst>
              <a:ext uri="{FF2B5EF4-FFF2-40B4-BE49-F238E27FC236}">
                <a16:creationId xmlns:a16="http://schemas.microsoft.com/office/drawing/2014/main" id="{DEAEB348-2897-47F0-B435-7E526410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813" y="5434139"/>
            <a:ext cx="1430206" cy="8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D75F234A-A0AE-4FC0-8981-C28B48EA8C2C}"/>
              </a:ext>
            </a:extLst>
          </p:cNvPr>
          <p:cNvSpPr/>
          <p:nvPr/>
        </p:nvSpPr>
        <p:spPr>
          <a:xfrm>
            <a:off x="9631509" y="324624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i staden</a:t>
            </a:r>
          </a:p>
        </p:txBody>
      </p:sp>
      <p:pic>
        <p:nvPicPr>
          <p:cNvPr id="6150" name="Picture 6" descr="Västtrafik utvecklar kollektivtrafiken på landsbygden | Västtrafik">
            <a:extLst>
              <a:ext uri="{FF2B5EF4-FFF2-40B4-BE49-F238E27FC236}">
                <a16:creationId xmlns:a16="http://schemas.microsoft.com/office/drawing/2014/main" id="{7BAB2D68-1F6D-4DDC-861C-911DBB8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927" y="3805309"/>
            <a:ext cx="14192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8FE7B91-1BBE-456F-AC9D-F0939A6CF11A}"/>
              </a:ext>
            </a:extLst>
          </p:cNvPr>
          <p:cNvSpPr/>
          <p:nvPr/>
        </p:nvSpPr>
        <p:spPr>
          <a:xfrm>
            <a:off x="8237050" y="465661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på landet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F7680AE-A0F0-4D3D-AC20-4BAF5B52A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4880" y="2325395"/>
            <a:ext cx="1303991" cy="869048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5511E7A-99C5-4409-88F9-E4F48CC939CE}"/>
              </a:ext>
            </a:extLst>
          </p:cNvPr>
          <p:cNvSpPr/>
          <p:nvPr/>
        </p:nvSpPr>
        <p:spPr>
          <a:xfrm>
            <a:off x="8036549" y="627396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Fixar-/servicegrupper</a:t>
            </a:r>
          </a:p>
        </p:txBody>
      </p:sp>
      <p:pic>
        <p:nvPicPr>
          <p:cNvPr id="1026" name="Picture 2" descr="Personlig assistent | Assistans med helheten i fokus | Novum Assistans®">
            <a:extLst>
              <a:ext uri="{FF2B5EF4-FFF2-40B4-BE49-F238E27FC236}">
                <a16:creationId xmlns:a16="http://schemas.microsoft.com/office/drawing/2014/main" id="{E6B65B7C-4BD6-4EDC-8F85-8CF818ED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8210" b="22619"/>
          <a:stretch/>
        </p:blipFill>
        <p:spPr bwMode="auto">
          <a:xfrm>
            <a:off x="7890199" y="2379073"/>
            <a:ext cx="1224052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9BD681-465F-418D-B50A-373D1346C2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1677" y="5300710"/>
            <a:ext cx="1269355" cy="804865"/>
          </a:xfrm>
          <a:prstGeom prst="rect">
            <a:avLst/>
          </a:prstGeom>
        </p:spPr>
      </p:pic>
      <p:pic>
        <p:nvPicPr>
          <p:cNvPr id="1028" name="Picture 4" descr="LSS GRUPPBOENDE">
            <a:extLst>
              <a:ext uri="{FF2B5EF4-FFF2-40B4-BE49-F238E27FC236}">
                <a16:creationId xmlns:a16="http://schemas.microsoft.com/office/drawing/2014/main" id="{036298EB-1BF3-4E0B-AC11-5B0A256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31" y="3752226"/>
            <a:ext cx="1251793" cy="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lig verksamhet - Uddevalla kommun">
            <a:extLst>
              <a:ext uri="{FF2B5EF4-FFF2-40B4-BE49-F238E27FC236}">
                <a16:creationId xmlns:a16="http://schemas.microsoft.com/office/drawing/2014/main" id="{1E247C74-35C8-4F2A-9E83-097A0422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932" y="3847446"/>
            <a:ext cx="1104348" cy="10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0A7E3-90E3-4EB8-A9CD-AD724A914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467784" y="4462200"/>
            <a:ext cx="1248286" cy="70216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0014104D-B53C-409A-B67A-416AFACBB40F}"/>
              </a:ext>
            </a:extLst>
          </p:cNvPr>
          <p:cNvSpPr/>
          <p:nvPr/>
        </p:nvSpPr>
        <p:spPr>
          <a:xfrm>
            <a:off x="7386858" y="321687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Personlig assistans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2835714-ED7C-4A15-9238-C9FB9655F074}"/>
              </a:ext>
            </a:extLst>
          </p:cNvPr>
          <p:cNvSpPr/>
          <p:nvPr/>
        </p:nvSpPr>
        <p:spPr>
          <a:xfrm>
            <a:off x="2200986" y="612198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Grupp-/servicebostad LSS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14D9B0A-0450-489E-9E30-51F81FBD8413}"/>
              </a:ext>
            </a:extLst>
          </p:cNvPr>
          <p:cNvSpPr/>
          <p:nvPr/>
        </p:nvSpPr>
        <p:spPr>
          <a:xfrm>
            <a:off x="4980739" y="492570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Daglig verksamhet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849E4B1-36F0-4A94-A119-E61965CE2929}"/>
              </a:ext>
            </a:extLst>
          </p:cNvPr>
          <p:cNvSpPr/>
          <p:nvPr/>
        </p:nvSpPr>
        <p:spPr>
          <a:xfrm>
            <a:off x="2622660" y="4474660"/>
            <a:ext cx="2230734" cy="41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Korttidsverksamhet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Barn och unga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7D30CFE-8636-40C7-ABA9-EFC150C9A88F}"/>
              </a:ext>
            </a:extLst>
          </p:cNvPr>
          <p:cNvSpPr/>
          <p:nvPr/>
        </p:nvSpPr>
        <p:spPr>
          <a:xfrm>
            <a:off x="9976560" y="518883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Boendestöd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E36D6E-76EE-4A98-BBE2-5F71B452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1163" y="1632659"/>
            <a:ext cx="2291418" cy="45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Gillar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arbeta</a:t>
            </a:r>
            <a:r>
              <a:rPr lang="en-US" sz="2000" dirty="0">
                <a:latin typeface="Abadi Extra Light" panose="020B0204020104020204" pitchFamily="34" charset="0"/>
              </a:rPr>
              <a:t> i lag!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BB66FE-EB38-4FB0-81F7-EF20E3E017F2}"/>
              </a:ext>
            </a:extLst>
          </p:cNvPr>
          <p:cNvSpPr txBox="1">
            <a:spLocks/>
          </p:cNvSpPr>
          <p:nvPr/>
        </p:nvSpPr>
        <p:spPr>
          <a:xfrm>
            <a:off x="8102353" y="1635221"/>
            <a:ext cx="2782169" cy="4540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badi Extra Light" panose="020B0204020104020204" pitchFamily="34" charset="0"/>
              </a:rPr>
              <a:t>Trivs</a:t>
            </a:r>
            <a:r>
              <a:rPr lang="en-US" sz="2000" dirty="0">
                <a:latin typeface="Abadi Extra Light" panose="020B0204020104020204" pitchFamily="34" charset="0"/>
              </a:rPr>
              <a:t> med </a:t>
            </a:r>
            <a:r>
              <a:rPr lang="en-US" sz="2000" dirty="0" err="1">
                <a:latin typeface="Abadi Extra Light" panose="020B0204020104020204" pitchFamily="34" charset="0"/>
              </a:rPr>
              <a:t>ensamarbete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</p:txBody>
      </p:sp>
      <p:cxnSp>
        <p:nvCxnSpPr>
          <p:cNvPr id="4" name="Rak koppling 3">
            <a:extLst>
              <a:ext uri="{FF2B5EF4-FFF2-40B4-BE49-F238E27FC236}">
                <a16:creationId xmlns:a16="http://schemas.microsoft.com/office/drawing/2014/main" id="{78A97EF5-E39F-4CC1-96C6-24F401669C69}"/>
              </a:ext>
            </a:extLst>
          </p:cNvPr>
          <p:cNvCxnSpPr/>
          <p:nvPr/>
        </p:nvCxnSpPr>
        <p:spPr>
          <a:xfrm>
            <a:off x="7211473" y="1325366"/>
            <a:ext cx="0" cy="5188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Skövdes kommunvapen">
            <a:extLst>
              <a:ext uri="{FF2B5EF4-FFF2-40B4-BE49-F238E27FC236}">
                <a16:creationId xmlns:a16="http://schemas.microsoft.com/office/drawing/2014/main" id="{D5EB65BE-451E-408F-9B0B-C06CF620F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577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ktangel 34">
            <a:extLst>
              <a:ext uri="{FF2B5EF4-FFF2-40B4-BE49-F238E27FC236}">
                <a16:creationId xmlns:a16="http://schemas.microsoft.com/office/drawing/2014/main" id="{C8C02DB0-9E35-46F9-BA2E-EB5FC61C604B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28" name="Rak koppling 27">
            <a:extLst>
              <a:ext uri="{FF2B5EF4-FFF2-40B4-BE49-F238E27FC236}">
                <a16:creationId xmlns:a16="http://schemas.microsoft.com/office/drawing/2014/main" id="{DAD12984-8EA2-4264-8C20-B13BA8AEE929}"/>
              </a:ext>
            </a:extLst>
          </p:cNvPr>
          <p:cNvCxnSpPr/>
          <p:nvPr/>
        </p:nvCxnSpPr>
        <p:spPr>
          <a:xfrm>
            <a:off x="7211473" y="1325366"/>
            <a:ext cx="0" cy="5188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 err="1"/>
              <a:t>personlighet</a:t>
            </a:r>
            <a:r>
              <a:rPr lang="en-US" sz="4000" dirty="0"/>
              <a:t>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35BAFAB-6299-4969-AC3F-A73753C164A7}"/>
              </a:ext>
            </a:extLst>
          </p:cNvPr>
          <p:cNvSpPr/>
          <p:nvPr/>
        </p:nvSpPr>
        <p:spPr>
          <a:xfrm>
            <a:off x="2227163" y="341386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Demensboende</a:t>
            </a:r>
          </a:p>
        </p:txBody>
      </p:sp>
      <p:pic>
        <p:nvPicPr>
          <p:cNvPr id="6146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F9ADAF7F-5374-4EA3-A85F-1251D23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799" y="2535852"/>
            <a:ext cx="1321676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A39591-B4AC-4B01-A98C-3C50A9E2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6129" y="2499124"/>
            <a:ext cx="1313814" cy="87697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EE2B7B4-B069-46C4-8689-659EA20BD01A}"/>
              </a:ext>
            </a:extLst>
          </p:cNvPr>
          <p:cNvSpPr/>
          <p:nvPr/>
        </p:nvSpPr>
        <p:spPr>
          <a:xfrm>
            <a:off x="4144048" y="3442158"/>
            <a:ext cx="223073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Traditionellt 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58C43E-46A3-4D98-A8F3-8C3572806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0786" y="4820906"/>
            <a:ext cx="1292369" cy="8026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23DC7B-F384-49BB-9A37-D574A7BC9AA9}"/>
              </a:ext>
            </a:extLst>
          </p:cNvPr>
          <p:cNvSpPr/>
          <p:nvPr/>
        </p:nvSpPr>
        <p:spPr>
          <a:xfrm>
            <a:off x="9821687" y="5686255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Korttidsavdelning</a:t>
            </a:r>
          </a:p>
        </p:txBody>
      </p:sp>
      <p:pic>
        <p:nvPicPr>
          <p:cNvPr id="6148" name="Picture 4" descr="Sundbybergs Stads Hemtjänst | Seniorval.se">
            <a:extLst>
              <a:ext uri="{FF2B5EF4-FFF2-40B4-BE49-F238E27FC236}">
                <a16:creationId xmlns:a16="http://schemas.microsoft.com/office/drawing/2014/main" id="{DEAEB348-2897-47F0-B435-7E526410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481" y="4182835"/>
            <a:ext cx="1430206" cy="8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D75F234A-A0AE-4FC0-8981-C28B48EA8C2C}"/>
              </a:ext>
            </a:extLst>
          </p:cNvPr>
          <p:cNvSpPr/>
          <p:nvPr/>
        </p:nvSpPr>
        <p:spPr>
          <a:xfrm>
            <a:off x="9762590" y="406106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i staden</a:t>
            </a:r>
          </a:p>
        </p:txBody>
      </p:sp>
      <p:pic>
        <p:nvPicPr>
          <p:cNvPr id="6150" name="Picture 6" descr="Västtrafik utvecklar kollektivtrafiken på landsbygden | Västtrafik">
            <a:extLst>
              <a:ext uri="{FF2B5EF4-FFF2-40B4-BE49-F238E27FC236}">
                <a16:creationId xmlns:a16="http://schemas.microsoft.com/office/drawing/2014/main" id="{7BAB2D68-1F6D-4DDC-861C-911DBB8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53" y="2769110"/>
            <a:ext cx="14192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8FE7B91-1BBE-456F-AC9D-F0939A6CF11A}"/>
              </a:ext>
            </a:extLst>
          </p:cNvPr>
          <p:cNvSpPr/>
          <p:nvPr/>
        </p:nvSpPr>
        <p:spPr>
          <a:xfrm>
            <a:off x="7692476" y="362041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på landet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F7680AE-A0F0-4D3D-AC20-4BAF5B52A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25961" y="3140216"/>
            <a:ext cx="1303991" cy="869048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5511E7A-99C5-4409-88F9-E4F48CC939CE}"/>
              </a:ext>
            </a:extLst>
          </p:cNvPr>
          <p:cNvSpPr/>
          <p:nvPr/>
        </p:nvSpPr>
        <p:spPr>
          <a:xfrm>
            <a:off x="7991217" y="502265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Fixar-/servicegrupper</a:t>
            </a:r>
          </a:p>
        </p:txBody>
      </p:sp>
      <p:pic>
        <p:nvPicPr>
          <p:cNvPr id="1026" name="Picture 2" descr="Personlig assistent | Assistans med helheten i fokus | Novum Assistans®">
            <a:extLst>
              <a:ext uri="{FF2B5EF4-FFF2-40B4-BE49-F238E27FC236}">
                <a16:creationId xmlns:a16="http://schemas.microsoft.com/office/drawing/2014/main" id="{E6B65B7C-4BD6-4EDC-8F85-8CF818ED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8210" b="22619"/>
          <a:stretch/>
        </p:blipFill>
        <p:spPr bwMode="auto">
          <a:xfrm>
            <a:off x="4514862" y="5567904"/>
            <a:ext cx="1224052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9BD681-465F-418D-B50A-373D1346C2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82866" y="5380979"/>
            <a:ext cx="1269355" cy="804865"/>
          </a:xfrm>
          <a:prstGeom prst="rect">
            <a:avLst/>
          </a:prstGeom>
        </p:spPr>
      </p:pic>
      <p:pic>
        <p:nvPicPr>
          <p:cNvPr id="1028" name="Picture 4" descr="LSS GRUPPBOENDE">
            <a:extLst>
              <a:ext uri="{FF2B5EF4-FFF2-40B4-BE49-F238E27FC236}">
                <a16:creationId xmlns:a16="http://schemas.microsoft.com/office/drawing/2014/main" id="{036298EB-1BF3-4E0B-AC11-5B0A256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246" y="3897658"/>
            <a:ext cx="1251793" cy="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lig verksamhet - Uddevalla kommun">
            <a:extLst>
              <a:ext uri="{FF2B5EF4-FFF2-40B4-BE49-F238E27FC236}">
                <a16:creationId xmlns:a16="http://schemas.microsoft.com/office/drawing/2014/main" id="{1E247C74-35C8-4F2A-9E83-097A0422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950" y="3995433"/>
            <a:ext cx="1104348" cy="10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0A7E3-90E3-4EB8-A9CD-AD724A914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87224" y="3696017"/>
            <a:ext cx="1248286" cy="70216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0014104D-B53C-409A-B67A-416AFACBB40F}"/>
              </a:ext>
            </a:extLst>
          </p:cNvPr>
          <p:cNvSpPr/>
          <p:nvPr/>
        </p:nvSpPr>
        <p:spPr>
          <a:xfrm>
            <a:off x="4011521" y="640570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Personlig assistans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2835714-ED7C-4A15-9238-C9FB9655F074}"/>
              </a:ext>
            </a:extLst>
          </p:cNvPr>
          <p:cNvSpPr/>
          <p:nvPr/>
        </p:nvSpPr>
        <p:spPr>
          <a:xfrm>
            <a:off x="2202175" y="620225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Grupp-/servicebostad LSS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14D9B0A-0450-489E-9E30-51F81FBD8413}"/>
              </a:ext>
            </a:extLst>
          </p:cNvPr>
          <p:cNvSpPr/>
          <p:nvPr/>
        </p:nvSpPr>
        <p:spPr>
          <a:xfrm>
            <a:off x="4306757" y="5073696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Daglig verksamhet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849E4B1-36F0-4A94-A119-E61965CE2929}"/>
              </a:ext>
            </a:extLst>
          </p:cNvPr>
          <p:cNvSpPr/>
          <p:nvPr/>
        </p:nvSpPr>
        <p:spPr>
          <a:xfrm>
            <a:off x="2643775" y="4620092"/>
            <a:ext cx="2230734" cy="41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Korttidsverksamhet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Barn och unga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7D30CFE-8636-40C7-ABA9-EFC150C9A88F}"/>
              </a:ext>
            </a:extLst>
          </p:cNvPr>
          <p:cNvSpPr/>
          <p:nvPr/>
        </p:nvSpPr>
        <p:spPr>
          <a:xfrm>
            <a:off x="6096000" y="4422647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Boendestöd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E36D6E-76EE-4A98-BBE2-5F71B452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882" y="1685293"/>
            <a:ext cx="3440311" cy="69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Abadi Extra Light" panose="020B0204020104020204" pitchFamily="34" charset="0"/>
              </a:rPr>
              <a:t>Gillar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veta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ungefär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vem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som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finns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på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andra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sidan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dörren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BB66FE-EB38-4FB0-81F7-EF20E3E017F2}"/>
              </a:ext>
            </a:extLst>
          </p:cNvPr>
          <p:cNvSpPr txBox="1">
            <a:spLocks/>
          </p:cNvSpPr>
          <p:nvPr/>
        </p:nvSpPr>
        <p:spPr>
          <a:xfrm>
            <a:off x="8102353" y="1635220"/>
            <a:ext cx="2962914" cy="922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badi Extra Light" panose="020B0204020104020204" pitchFamily="34" charset="0"/>
              </a:rPr>
              <a:t>Knackar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gärna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på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nya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dörrar</a:t>
            </a:r>
            <a:r>
              <a:rPr lang="en-US" sz="2000" dirty="0">
                <a:latin typeface="Abadi Extra Light" panose="020B0204020104020204" pitchFamily="34" charset="0"/>
              </a:rPr>
              <a:t>/</a:t>
            </a:r>
            <a:r>
              <a:rPr lang="en-US" sz="2000" dirty="0" err="1">
                <a:latin typeface="Abadi Extra Light" panose="020B0204020104020204" pitchFamily="34" charset="0"/>
              </a:rPr>
              <a:t>möter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nya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ansikten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varje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vecka</a:t>
            </a:r>
            <a:r>
              <a:rPr lang="en-US" sz="2000" dirty="0">
                <a:latin typeface="Abadi Extra Light" panose="020B0204020104020204" pitchFamily="34" charset="0"/>
              </a:rPr>
              <a:t> (</a:t>
            </a:r>
            <a:r>
              <a:rPr lang="en-US" sz="2000" dirty="0" err="1">
                <a:latin typeface="Abadi Extra Light" panose="020B0204020104020204" pitchFamily="34" charset="0"/>
              </a:rPr>
              <a:t>eller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dag</a:t>
            </a:r>
            <a:r>
              <a:rPr lang="en-US" sz="2000" dirty="0">
                <a:latin typeface="Abadi Extra Light" panose="020B0204020104020204" pitchFamily="34" charset="0"/>
              </a:rPr>
              <a:t>)!</a:t>
            </a:r>
          </a:p>
        </p:txBody>
      </p:sp>
      <p:pic>
        <p:nvPicPr>
          <p:cNvPr id="31" name="Picture 4" descr="Skövdes kommunvapen">
            <a:extLst>
              <a:ext uri="{FF2B5EF4-FFF2-40B4-BE49-F238E27FC236}">
                <a16:creationId xmlns:a16="http://schemas.microsoft.com/office/drawing/2014/main" id="{BAA56824-A3BD-41A4-AFDD-7F52ABA24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10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ktangel 36">
            <a:extLst>
              <a:ext uri="{FF2B5EF4-FFF2-40B4-BE49-F238E27FC236}">
                <a16:creationId xmlns:a16="http://schemas.microsoft.com/office/drawing/2014/main" id="{2A891C2E-20F2-4961-85AB-75178A84E6EB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 err="1"/>
              <a:t>personlighet</a:t>
            </a:r>
            <a:r>
              <a:rPr lang="en-US" sz="4000" dirty="0"/>
              <a:t>:</a:t>
            </a:r>
          </a:p>
        </p:txBody>
      </p:sp>
      <p:pic>
        <p:nvPicPr>
          <p:cNvPr id="6146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F9ADAF7F-5374-4EA3-A85F-1251D23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542" y="3815809"/>
            <a:ext cx="1321676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EE2B7B4-B069-46C4-8689-659EA20BD01A}"/>
              </a:ext>
            </a:extLst>
          </p:cNvPr>
          <p:cNvSpPr/>
          <p:nvPr/>
        </p:nvSpPr>
        <p:spPr>
          <a:xfrm>
            <a:off x="6581791" y="4722115"/>
            <a:ext cx="223073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Traditionellt 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58C43E-46A3-4D98-A8F3-8C3572806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235" y="4378048"/>
            <a:ext cx="1292369" cy="8026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23DC7B-F384-49BB-9A37-D574A7BC9AA9}"/>
              </a:ext>
            </a:extLst>
          </p:cNvPr>
          <p:cNvSpPr/>
          <p:nvPr/>
        </p:nvSpPr>
        <p:spPr>
          <a:xfrm>
            <a:off x="3540136" y="5243397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Korttidsavdelning</a:t>
            </a:r>
          </a:p>
        </p:txBody>
      </p:sp>
      <p:pic>
        <p:nvPicPr>
          <p:cNvPr id="6148" name="Picture 4" descr="Sundbybergs Stads Hemtjänst | Seniorval.se">
            <a:extLst>
              <a:ext uri="{FF2B5EF4-FFF2-40B4-BE49-F238E27FC236}">
                <a16:creationId xmlns:a16="http://schemas.microsoft.com/office/drawing/2014/main" id="{DEAEB348-2897-47F0-B435-7E526410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316" y="5554825"/>
            <a:ext cx="1430206" cy="8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D75F234A-A0AE-4FC0-8981-C28B48EA8C2C}"/>
              </a:ext>
            </a:extLst>
          </p:cNvPr>
          <p:cNvSpPr/>
          <p:nvPr/>
        </p:nvSpPr>
        <p:spPr>
          <a:xfrm>
            <a:off x="10086079" y="379888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i staden</a:t>
            </a:r>
          </a:p>
        </p:txBody>
      </p:sp>
      <p:pic>
        <p:nvPicPr>
          <p:cNvPr id="6150" name="Picture 6" descr="Västtrafik utvecklar kollektivtrafiken på landsbygden | Västtrafik">
            <a:extLst>
              <a:ext uri="{FF2B5EF4-FFF2-40B4-BE49-F238E27FC236}">
                <a16:creationId xmlns:a16="http://schemas.microsoft.com/office/drawing/2014/main" id="{7BAB2D68-1F6D-4DDC-861C-911DBB8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480" y="3675281"/>
            <a:ext cx="14192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8FE7B91-1BBE-456F-AC9D-F0939A6CF11A}"/>
              </a:ext>
            </a:extLst>
          </p:cNvPr>
          <p:cNvSpPr/>
          <p:nvPr/>
        </p:nvSpPr>
        <p:spPr>
          <a:xfrm>
            <a:off x="8408603" y="452658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på landet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F7680AE-A0F0-4D3D-AC20-4BAF5B52A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49450" y="2878033"/>
            <a:ext cx="1303991" cy="869048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5511E7A-99C5-4409-88F9-E4F48CC939CE}"/>
              </a:ext>
            </a:extLst>
          </p:cNvPr>
          <p:cNvSpPr/>
          <p:nvPr/>
        </p:nvSpPr>
        <p:spPr>
          <a:xfrm>
            <a:off x="9054052" y="639464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Fixar-/servicegrupper</a:t>
            </a:r>
          </a:p>
        </p:txBody>
      </p:sp>
      <p:pic>
        <p:nvPicPr>
          <p:cNvPr id="1026" name="Picture 2" descr="Personlig assistent | Assistans med helheten i fokus | Novum Assistans®">
            <a:extLst>
              <a:ext uri="{FF2B5EF4-FFF2-40B4-BE49-F238E27FC236}">
                <a16:creationId xmlns:a16="http://schemas.microsoft.com/office/drawing/2014/main" id="{E6B65B7C-4BD6-4EDC-8F85-8CF818ED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8210" b="22619"/>
          <a:stretch/>
        </p:blipFill>
        <p:spPr bwMode="auto">
          <a:xfrm>
            <a:off x="8905720" y="2018713"/>
            <a:ext cx="1224052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9BD681-465F-418D-B50A-373D1346C2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739" y="2460308"/>
            <a:ext cx="1269355" cy="804865"/>
          </a:xfrm>
          <a:prstGeom prst="rect">
            <a:avLst/>
          </a:prstGeom>
        </p:spPr>
      </p:pic>
      <p:pic>
        <p:nvPicPr>
          <p:cNvPr id="1028" name="Picture 4" descr="LSS GRUPPBOENDE">
            <a:extLst>
              <a:ext uri="{FF2B5EF4-FFF2-40B4-BE49-F238E27FC236}">
                <a16:creationId xmlns:a16="http://schemas.microsoft.com/office/drawing/2014/main" id="{036298EB-1BF3-4E0B-AC11-5B0A256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245" y="2943266"/>
            <a:ext cx="1251793" cy="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lig verksamhet - Uddevalla kommun">
            <a:extLst>
              <a:ext uri="{FF2B5EF4-FFF2-40B4-BE49-F238E27FC236}">
                <a16:creationId xmlns:a16="http://schemas.microsoft.com/office/drawing/2014/main" id="{1E247C74-35C8-4F2A-9E83-097A0422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0" y="2332221"/>
            <a:ext cx="1104348" cy="10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0A7E3-90E3-4EB8-A9CD-AD724A914C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67784" y="4462200"/>
            <a:ext cx="1248286" cy="702161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0014104D-B53C-409A-B67A-416AFACBB40F}"/>
              </a:ext>
            </a:extLst>
          </p:cNvPr>
          <p:cNvSpPr/>
          <p:nvPr/>
        </p:nvSpPr>
        <p:spPr>
          <a:xfrm>
            <a:off x="8402379" y="285651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Personlig assistans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2835714-ED7C-4A15-9238-C9FB9655F074}"/>
              </a:ext>
            </a:extLst>
          </p:cNvPr>
          <p:cNvSpPr/>
          <p:nvPr/>
        </p:nvSpPr>
        <p:spPr>
          <a:xfrm>
            <a:off x="6692048" y="328157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Grupp-/servicebostad LSS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14D9B0A-0450-489E-9E30-51F81FBD8413}"/>
              </a:ext>
            </a:extLst>
          </p:cNvPr>
          <p:cNvSpPr/>
          <p:nvPr/>
        </p:nvSpPr>
        <p:spPr>
          <a:xfrm>
            <a:off x="4112227" y="3410484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Daglig verksamhet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849E4B1-36F0-4A94-A119-E61965CE2929}"/>
              </a:ext>
            </a:extLst>
          </p:cNvPr>
          <p:cNvSpPr/>
          <p:nvPr/>
        </p:nvSpPr>
        <p:spPr>
          <a:xfrm>
            <a:off x="2394774" y="3665700"/>
            <a:ext cx="2230734" cy="41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Korttidsverksamhet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Barn och unga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7D30CFE-8636-40C7-ABA9-EFC150C9A88F}"/>
              </a:ext>
            </a:extLst>
          </p:cNvPr>
          <p:cNvSpPr/>
          <p:nvPr/>
        </p:nvSpPr>
        <p:spPr>
          <a:xfrm>
            <a:off x="9976560" y="518883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Boendestöd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E36D6E-76EE-4A98-BBE2-5F71B452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9829" y="1478757"/>
            <a:ext cx="3050878" cy="64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badi Extra Light" panose="020B0204020104020204" pitchFamily="34" charset="0"/>
              </a:rPr>
              <a:t>Arbetar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gärna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någons</a:t>
            </a:r>
            <a:r>
              <a:rPr lang="en-US" sz="2000" dirty="0">
                <a:latin typeface="Abadi Extra Light" panose="020B0204020104020204" pitchFamily="34" charset="0"/>
              </a:rPr>
              <a:t> hem!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BB66FE-EB38-4FB0-81F7-EF20E3E017F2}"/>
              </a:ext>
            </a:extLst>
          </p:cNvPr>
          <p:cNvSpPr txBox="1">
            <a:spLocks/>
          </p:cNvSpPr>
          <p:nvPr/>
        </p:nvSpPr>
        <p:spPr>
          <a:xfrm>
            <a:off x="2751558" y="1490779"/>
            <a:ext cx="3613717" cy="621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Tar </a:t>
            </a:r>
            <a:r>
              <a:rPr lang="en-US" sz="2000" dirty="0" err="1">
                <a:latin typeface="Abadi Extra Light" panose="020B0204020104020204" pitchFamily="34" charset="0"/>
              </a:rPr>
              <a:t>helst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emot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verksamhet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utanför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hemmet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80D0FAA0-3758-4CFA-885B-0453E985A2C1}"/>
              </a:ext>
            </a:extLst>
          </p:cNvPr>
          <p:cNvSpPr/>
          <p:nvPr/>
        </p:nvSpPr>
        <p:spPr>
          <a:xfrm>
            <a:off x="7112292" y="625855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Demensboende</a:t>
            </a:r>
          </a:p>
        </p:txBody>
      </p:sp>
      <p:pic>
        <p:nvPicPr>
          <p:cNvPr id="29" name="Bildobjekt 28">
            <a:extLst>
              <a:ext uri="{FF2B5EF4-FFF2-40B4-BE49-F238E27FC236}">
                <a16:creationId xmlns:a16="http://schemas.microsoft.com/office/drawing/2014/main" id="{3E0BFE2E-C9A5-47D5-9726-C73E4087762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3399" y="5346874"/>
            <a:ext cx="1313814" cy="876971"/>
          </a:xfrm>
          <a:prstGeom prst="rect">
            <a:avLst/>
          </a:prstGeom>
        </p:spPr>
      </p:pic>
      <p:cxnSp>
        <p:nvCxnSpPr>
          <p:cNvPr id="31" name="Rak koppling 30">
            <a:extLst>
              <a:ext uri="{FF2B5EF4-FFF2-40B4-BE49-F238E27FC236}">
                <a16:creationId xmlns:a16="http://schemas.microsoft.com/office/drawing/2014/main" id="{3648A871-4AB5-4442-A5CB-31BCC62CB64A}"/>
              </a:ext>
            </a:extLst>
          </p:cNvPr>
          <p:cNvCxnSpPr/>
          <p:nvPr/>
        </p:nvCxnSpPr>
        <p:spPr>
          <a:xfrm>
            <a:off x="6374564" y="1354014"/>
            <a:ext cx="0" cy="5188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4" descr="Skövdes kommunvapen">
            <a:extLst>
              <a:ext uri="{FF2B5EF4-FFF2-40B4-BE49-F238E27FC236}">
                <a16:creationId xmlns:a16="http://schemas.microsoft.com/office/drawing/2014/main" id="{F0B34D8C-F8D9-48D8-8C05-4DCB55588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744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ktangel 40">
            <a:extLst>
              <a:ext uri="{FF2B5EF4-FFF2-40B4-BE49-F238E27FC236}">
                <a16:creationId xmlns:a16="http://schemas.microsoft.com/office/drawing/2014/main" id="{C0937E5C-026D-4DC2-9048-F305BADF434D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5" name="Rak koppling 34">
            <a:extLst>
              <a:ext uri="{FF2B5EF4-FFF2-40B4-BE49-F238E27FC236}">
                <a16:creationId xmlns:a16="http://schemas.microsoft.com/office/drawing/2014/main" id="{9EBE06B5-1892-48A9-8BD5-A3C59D836359}"/>
              </a:ext>
            </a:extLst>
          </p:cNvPr>
          <p:cNvCxnSpPr>
            <a:cxnSpLocks/>
          </p:cNvCxnSpPr>
          <p:nvPr/>
        </p:nvCxnSpPr>
        <p:spPr>
          <a:xfrm>
            <a:off x="7211473" y="93397"/>
            <a:ext cx="0" cy="642021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8610600" cy="1652518"/>
          </a:xfrm>
        </p:spPr>
        <p:txBody>
          <a:bodyPr/>
          <a:lstStyle/>
          <a:p>
            <a:r>
              <a:rPr lang="en-US" sz="4000" dirty="0" err="1"/>
              <a:t>personlighet</a:t>
            </a:r>
            <a:r>
              <a:rPr lang="en-US" sz="4000" dirty="0"/>
              <a:t>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335BAFAB-6299-4969-AC3F-A73753C164A7}"/>
              </a:ext>
            </a:extLst>
          </p:cNvPr>
          <p:cNvSpPr/>
          <p:nvPr/>
        </p:nvSpPr>
        <p:spPr>
          <a:xfrm>
            <a:off x="6058711" y="2552619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Demensboende</a:t>
            </a:r>
          </a:p>
        </p:txBody>
      </p:sp>
      <p:pic>
        <p:nvPicPr>
          <p:cNvPr id="6146" name="Picture 2" descr="Så går det till när du söker äldreboende – Äldreboende.se">
            <a:extLst>
              <a:ext uri="{FF2B5EF4-FFF2-40B4-BE49-F238E27FC236}">
                <a16:creationId xmlns:a16="http://schemas.microsoft.com/office/drawing/2014/main" id="{F9ADAF7F-5374-4EA3-A85F-1251D2370E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767" y="2631391"/>
            <a:ext cx="1321676" cy="87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EA39591-B4AC-4B01-A98C-3C50A9E20E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818" y="1640943"/>
            <a:ext cx="1313814" cy="876971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2EE2B7B4-B069-46C4-8689-659EA20BD01A}"/>
              </a:ext>
            </a:extLst>
          </p:cNvPr>
          <p:cNvSpPr/>
          <p:nvPr/>
        </p:nvSpPr>
        <p:spPr>
          <a:xfrm>
            <a:off x="3226016" y="3537697"/>
            <a:ext cx="2230734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Traditionellt 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äldreboende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C58C43E-46A3-4D98-A8F3-8C35728060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263" y="2906698"/>
            <a:ext cx="1292369" cy="802629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C723DC7B-F384-49BB-9A37-D574A7BC9AA9}"/>
              </a:ext>
            </a:extLst>
          </p:cNvPr>
          <p:cNvSpPr/>
          <p:nvPr/>
        </p:nvSpPr>
        <p:spPr>
          <a:xfrm>
            <a:off x="6102164" y="3772047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Korttidsavdelning</a:t>
            </a:r>
          </a:p>
        </p:txBody>
      </p:sp>
      <p:pic>
        <p:nvPicPr>
          <p:cNvPr id="6148" name="Picture 4" descr="Sundbybergs Stads Hemtjänst | Seniorval.se">
            <a:extLst>
              <a:ext uri="{FF2B5EF4-FFF2-40B4-BE49-F238E27FC236}">
                <a16:creationId xmlns:a16="http://schemas.microsoft.com/office/drawing/2014/main" id="{DEAEB348-2897-47F0-B435-7E5264109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0327" y="4572319"/>
            <a:ext cx="1430206" cy="80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ktangel 29">
            <a:extLst>
              <a:ext uri="{FF2B5EF4-FFF2-40B4-BE49-F238E27FC236}">
                <a16:creationId xmlns:a16="http://schemas.microsoft.com/office/drawing/2014/main" id="{D75F234A-A0AE-4FC0-8981-C28B48EA8C2C}"/>
              </a:ext>
            </a:extLst>
          </p:cNvPr>
          <p:cNvSpPr/>
          <p:nvPr/>
        </p:nvSpPr>
        <p:spPr>
          <a:xfrm>
            <a:off x="10070908" y="3834432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i staden</a:t>
            </a:r>
          </a:p>
        </p:txBody>
      </p:sp>
      <p:pic>
        <p:nvPicPr>
          <p:cNvPr id="6150" name="Picture 6" descr="Västtrafik utvecklar kollektivtrafiken på landsbygden | Västtrafik">
            <a:extLst>
              <a:ext uri="{FF2B5EF4-FFF2-40B4-BE49-F238E27FC236}">
                <a16:creationId xmlns:a16="http://schemas.microsoft.com/office/drawing/2014/main" id="{7BAB2D68-1F6D-4DDC-861C-911DBB80B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959" y="3704608"/>
            <a:ext cx="141922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ktangel 31">
            <a:extLst>
              <a:ext uri="{FF2B5EF4-FFF2-40B4-BE49-F238E27FC236}">
                <a16:creationId xmlns:a16="http://schemas.microsoft.com/office/drawing/2014/main" id="{18FE7B91-1BBE-456F-AC9D-F0939A6CF11A}"/>
              </a:ext>
            </a:extLst>
          </p:cNvPr>
          <p:cNvSpPr/>
          <p:nvPr/>
        </p:nvSpPr>
        <p:spPr>
          <a:xfrm>
            <a:off x="8374082" y="4555910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Hemvård på landet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3F7680AE-A0F0-4D3D-AC20-4BAF5B52A7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4279" y="2913585"/>
            <a:ext cx="1303991" cy="869048"/>
          </a:xfrm>
          <a:prstGeom prst="rect">
            <a:avLst/>
          </a:prstGeom>
        </p:spPr>
      </p:pic>
      <p:sp>
        <p:nvSpPr>
          <p:cNvPr id="27" name="Rektangel 26">
            <a:extLst>
              <a:ext uri="{FF2B5EF4-FFF2-40B4-BE49-F238E27FC236}">
                <a16:creationId xmlns:a16="http://schemas.microsoft.com/office/drawing/2014/main" id="{F5511E7A-99C5-4409-88F9-E4F48CC939CE}"/>
              </a:ext>
            </a:extLst>
          </p:cNvPr>
          <p:cNvSpPr/>
          <p:nvPr/>
        </p:nvSpPr>
        <p:spPr>
          <a:xfrm>
            <a:off x="10000063" y="5412143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Ink Free" panose="03080402000500000000" pitchFamily="66" charset="0"/>
              </a:rPr>
              <a:t>Fixar-/servicegrupper</a:t>
            </a:r>
          </a:p>
        </p:txBody>
      </p:sp>
      <p:pic>
        <p:nvPicPr>
          <p:cNvPr id="1026" name="Picture 2" descr="Personlig assistent | Assistans med helheten i fokus | Novum Assistans®">
            <a:extLst>
              <a:ext uri="{FF2B5EF4-FFF2-40B4-BE49-F238E27FC236}">
                <a16:creationId xmlns:a16="http://schemas.microsoft.com/office/drawing/2014/main" id="{E6B65B7C-4BD6-4EDC-8F85-8CF818ED08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0" r="8210" b="22619"/>
          <a:stretch/>
        </p:blipFill>
        <p:spPr bwMode="auto">
          <a:xfrm>
            <a:off x="6598827" y="5225342"/>
            <a:ext cx="1224052" cy="8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439BD681-465F-418D-B50A-373D1346C2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4277" y="4107040"/>
            <a:ext cx="1269355" cy="804865"/>
          </a:xfrm>
          <a:prstGeom prst="rect">
            <a:avLst/>
          </a:prstGeom>
        </p:spPr>
      </p:pic>
      <p:pic>
        <p:nvPicPr>
          <p:cNvPr id="1028" name="Picture 4" descr="LSS GRUPPBOENDE">
            <a:extLst>
              <a:ext uri="{FF2B5EF4-FFF2-40B4-BE49-F238E27FC236}">
                <a16:creationId xmlns:a16="http://schemas.microsoft.com/office/drawing/2014/main" id="{036298EB-1BF3-4E0B-AC11-5B0A256E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270" y="5173178"/>
            <a:ext cx="1251793" cy="70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aglig verksamhet - Uddevalla kommun">
            <a:extLst>
              <a:ext uri="{FF2B5EF4-FFF2-40B4-BE49-F238E27FC236}">
                <a16:creationId xmlns:a16="http://schemas.microsoft.com/office/drawing/2014/main" id="{1E247C74-35C8-4F2A-9E83-097A04224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12" y="284485"/>
            <a:ext cx="1104348" cy="108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7AE0A7E3-90E3-4EB8-A9CD-AD724A914CD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00719" y="2269678"/>
            <a:ext cx="1426895" cy="802629"/>
          </a:xfrm>
          <a:prstGeom prst="rect">
            <a:avLst/>
          </a:prstGeom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0014104D-B53C-409A-B67A-416AFACBB40F}"/>
              </a:ext>
            </a:extLst>
          </p:cNvPr>
          <p:cNvSpPr/>
          <p:nvPr/>
        </p:nvSpPr>
        <p:spPr>
          <a:xfrm>
            <a:off x="6095486" y="606314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Personlig assistans</a:t>
            </a:r>
          </a:p>
        </p:txBody>
      </p:sp>
      <p:sp>
        <p:nvSpPr>
          <p:cNvPr id="38" name="Rektangel 37">
            <a:extLst>
              <a:ext uri="{FF2B5EF4-FFF2-40B4-BE49-F238E27FC236}">
                <a16:creationId xmlns:a16="http://schemas.microsoft.com/office/drawing/2014/main" id="{914D9B0A-0450-489E-9E30-51F81FBD8413}"/>
              </a:ext>
            </a:extLst>
          </p:cNvPr>
          <p:cNvSpPr/>
          <p:nvPr/>
        </p:nvSpPr>
        <p:spPr>
          <a:xfrm>
            <a:off x="6104219" y="1362748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Daglig verksamhet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F849E4B1-36F0-4A94-A119-E61965CE2929}"/>
              </a:ext>
            </a:extLst>
          </p:cNvPr>
          <p:cNvSpPr/>
          <p:nvPr/>
        </p:nvSpPr>
        <p:spPr>
          <a:xfrm>
            <a:off x="8398799" y="5895612"/>
            <a:ext cx="2230734" cy="414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Korttidsverksamhet</a:t>
            </a:r>
          </a:p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Barn och unga</a:t>
            </a:r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7D30CFE-8636-40C7-ABA9-EFC150C9A88F}"/>
              </a:ext>
            </a:extLst>
          </p:cNvPr>
          <p:cNvSpPr/>
          <p:nvPr/>
        </p:nvSpPr>
        <p:spPr>
          <a:xfrm>
            <a:off x="8398799" y="3093465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Boendestöd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17E36D6E-76EE-4A98-BBE2-5F71B4529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101" y="1632658"/>
            <a:ext cx="3440311" cy="6927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Abadi Extra Light" panose="020B0204020104020204" pitchFamily="34" charset="0"/>
              </a:rPr>
              <a:t>Trivs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lugnare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miljö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DBB66FE-EB38-4FB0-81F7-EF20E3E017F2}"/>
              </a:ext>
            </a:extLst>
          </p:cNvPr>
          <p:cNvSpPr txBox="1">
            <a:spLocks/>
          </p:cNvSpPr>
          <p:nvPr/>
        </p:nvSpPr>
        <p:spPr>
          <a:xfrm>
            <a:off x="8767841" y="1618373"/>
            <a:ext cx="2962914" cy="70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 err="1">
                <a:latin typeface="Abadi Extra Light" panose="020B0204020104020204" pitchFamily="34" charset="0"/>
              </a:rPr>
              <a:t>Trivs</a:t>
            </a:r>
            <a:r>
              <a:rPr lang="en-US" sz="2000" dirty="0">
                <a:latin typeface="Abadi Extra Light" panose="020B0204020104020204" pitchFamily="34" charset="0"/>
              </a:rPr>
              <a:t> med fart och </a:t>
            </a:r>
            <a:r>
              <a:rPr lang="en-US" sz="2000" dirty="0" err="1">
                <a:latin typeface="Abadi Extra Light" panose="020B0204020104020204" pitchFamily="34" charset="0"/>
              </a:rPr>
              <a:t>fläkt</a:t>
            </a:r>
            <a:r>
              <a:rPr lang="en-US" sz="2000" dirty="0">
                <a:latin typeface="Abadi Extra Light" panose="020B0204020104020204" pitchFamily="34" charset="0"/>
              </a:rPr>
              <a:t>!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2835714-ED7C-4A15-9238-C9FB9655F074}"/>
              </a:ext>
            </a:extLst>
          </p:cNvPr>
          <p:cNvSpPr/>
          <p:nvPr/>
        </p:nvSpPr>
        <p:spPr>
          <a:xfrm>
            <a:off x="6133586" y="4928311"/>
            <a:ext cx="2230734" cy="2713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Eras Demi ITC" panose="020B0805030504020804" pitchFamily="34" charset="0"/>
              </a:rPr>
              <a:t>Grupp-/servicebostad LSS</a:t>
            </a:r>
          </a:p>
        </p:txBody>
      </p:sp>
      <p:pic>
        <p:nvPicPr>
          <p:cNvPr id="37" name="Picture 4" descr="Skövdes kommunvapen">
            <a:extLst>
              <a:ext uri="{FF2B5EF4-FFF2-40B4-BE49-F238E27FC236}">
                <a16:creationId xmlns:a16="http://schemas.microsoft.com/office/drawing/2014/main" id="{168C7E2B-62DE-4C66-94DD-B056A70922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74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ktangel 51">
            <a:extLst>
              <a:ext uri="{FF2B5EF4-FFF2-40B4-BE49-F238E27FC236}">
                <a16:creationId xmlns:a16="http://schemas.microsoft.com/office/drawing/2014/main" id="{DB8FAACB-42CF-4B56-A544-D16C12FB46AB}"/>
              </a:ext>
            </a:extLst>
          </p:cNvPr>
          <p:cNvSpPr/>
          <p:nvPr/>
        </p:nvSpPr>
        <p:spPr>
          <a:xfrm>
            <a:off x="0" y="0"/>
            <a:ext cx="194181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04789F5-11B9-43D5-BA32-B4C9FC511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922" y="93397"/>
            <a:ext cx="4147426" cy="1652518"/>
          </a:xfrm>
        </p:spPr>
        <p:txBody>
          <a:bodyPr/>
          <a:lstStyle/>
          <a:p>
            <a:r>
              <a:rPr lang="en-US" sz="4000" dirty="0" err="1"/>
              <a:t>Så</a:t>
            </a:r>
            <a:r>
              <a:rPr lang="en-US" sz="4000" dirty="0"/>
              <a:t> om </a:t>
            </a:r>
            <a:r>
              <a:rPr lang="en-US" sz="4000" dirty="0" err="1"/>
              <a:t>en</a:t>
            </a:r>
            <a:r>
              <a:rPr lang="en-US" sz="4000" dirty="0"/>
              <a:t> </a:t>
            </a:r>
            <a:r>
              <a:rPr lang="en-US" sz="4000" dirty="0" err="1"/>
              <a:t>elev</a:t>
            </a:r>
            <a:r>
              <a:rPr lang="en-US" sz="4000" dirty="0"/>
              <a:t>: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5597EDF-1DD2-40F2-982F-B2B912563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25" y="1352864"/>
            <a:ext cx="5780256" cy="298283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tycker</a:t>
            </a:r>
            <a:r>
              <a:rPr lang="en-US" sz="2000" dirty="0">
                <a:latin typeface="Abadi Extra Light" panose="020B0204020104020204" pitchFamily="34" charset="0"/>
              </a:rPr>
              <a:t> om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arbeta</a:t>
            </a:r>
            <a:r>
              <a:rPr lang="en-US" sz="2000" dirty="0">
                <a:latin typeface="Abadi Extra Light" panose="020B0204020104020204" pitchFamily="34" charset="0"/>
              </a:rPr>
              <a:t> med </a:t>
            </a:r>
            <a:r>
              <a:rPr lang="en-US" sz="2000" dirty="0" err="1">
                <a:latin typeface="Abadi Extra Light" panose="020B0204020104020204" pitchFamily="34" charset="0"/>
              </a:rPr>
              <a:t>människor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socialt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ganska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modig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…gillar </a:t>
            </a:r>
            <a:r>
              <a:rPr lang="en-US" sz="2000" dirty="0" err="1">
                <a:latin typeface="Abadi Extra Light" panose="020B0204020104020204" pitchFamily="34" charset="0"/>
              </a:rPr>
              <a:t>utmaningar</a:t>
            </a:r>
            <a:r>
              <a:rPr lang="en-US" sz="2000" dirty="0">
                <a:latin typeface="Abadi Extra Light" panose="020B0204020104020204" pitchFamily="34" charset="0"/>
              </a:rPr>
              <a:t> och </a:t>
            </a:r>
            <a:r>
              <a:rPr lang="en-US" sz="2000" dirty="0" err="1">
                <a:latin typeface="Abadi Extra Light" panose="020B0204020104020204" pitchFamily="34" charset="0"/>
              </a:rPr>
              <a:t>problemlösning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kan</a:t>
            </a:r>
            <a:r>
              <a:rPr lang="en-US" sz="2000" dirty="0">
                <a:latin typeface="Abadi Extra Light" panose="020B0204020104020204" pitchFamily="34" charset="0"/>
              </a:rPr>
              <a:t> ta, </a:t>
            </a:r>
            <a:r>
              <a:rPr lang="en-US" sz="2000" dirty="0" err="1">
                <a:latin typeface="Abadi Extra Light" panose="020B0204020104020204" pitchFamily="34" charset="0"/>
              </a:rPr>
              <a:t>ge</a:t>
            </a:r>
            <a:r>
              <a:rPr lang="en-US" sz="2000" dirty="0">
                <a:latin typeface="Abadi Extra Light" panose="020B0204020104020204" pitchFamily="34" charset="0"/>
              </a:rPr>
              <a:t> och </a:t>
            </a:r>
            <a:r>
              <a:rPr lang="en-US" sz="2000" dirty="0" err="1">
                <a:latin typeface="Abadi Extra Light" panose="020B0204020104020204" pitchFamily="34" charset="0"/>
              </a:rPr>
              <a:t>förstå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instruktioner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flexibel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intresserad</a:t>
            </a:r>
            <a:r>
              <a:rPr lang="en-US" sz="2000" dirty="0">
                <a:latin typeface="Abadi Extra Light" panose="020B0204020104020204" pitchFamily="34" charset="0"/>
              </a:rPr>
              <a:t> av </a:t>
            </a:r>
            <a:r>
              <a:rPr lang="en-US" sz="2000" dirty="0" err="1">
                <a:latin typeface="Abadi Extra Light" panose="020B0204020104020204" pitchFamily="34" charset="0"/>
              </a:rPr>
              <a:t>både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omvårdnadsbiten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br>
              <a:rPr lang="en-US" sz="2000" dirty="0">
                <a:latin typeface="Abadi Extra Light" panose="020B0204020104020204" pitchFamily="34" charset="0"/>
              </a:rPr>
            </a:br>
            <a:r>
              <a:rPr lang="en-US" sz="2000" dirty="0">
                <a:latin typeface="Abadi Extra Light" panose="020B0204020104020204" pitchFamily="34" charset="0"/>
              </a:rPr>
              <a:t>och </a:t>
            </a:r>
            <a:r>
              <a:rPr lang="en-US" sz="2000" dirty="0" err="1">
                <a:latin typeface="Abadi Extra Light" panose="020B0204020104020204" pitchFamily="34" charset="0"/>
              </a:rPr>
              <a:t>hälso</a:t>
            </a:r>
            <a:r>
              <a:rPr lang="en-US" sz="2000" dirty="0">
                <a:latin typeface="Abadi Extra Light" panose="020B0204020104020204" pitchFamily="34" charset="0"/>
              </a:rPr>
              <a:t>- och </a:t>
            </a:r>
            <a:r>
              <a:rPr lang="en-US" sz="2000" dirty="0" err="1">
                <a:latin typeface="Abadi Extra Light" panose="020B0204020104020204" pitchFamily="34" charset="0"/>
              </a:rPr>
              <a:t>sjukvårdsuppgifterna</a:t>
            </a:r>
            <a:r>
              <a:rPr lang="en-US" sz="2000" dirty="0">
                <a:latin typeface="Abadi Extra Light" panose="020B0204020104020204" pitchFamily="34" charset="0"/>
              </a:rPr>
              <a:t>…</a:t>
            </a:r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99E19804-CDE3-4FDC-AC91-73BE330E6683}"/>
              </a:ext>
            </a:extLst>
          </p:cNvPr>
          <p:cNvSpPr txBox="1">
            <a:spLocks/>
          </p:cNvSpPr>
          <p:nvPr/>
        </p:nvSpPr>
        <p:spPr>
          <a:xfrm>
            <a:off x="6896343" y="1352864"/>
            <a:ext cx="4867568" cy="2115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…gillar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arbeta</a:t>
            </a:r>
            <a:r>
              <a:rPr lang="en-US" sz="2000" dirty="0">
                <a:latin typeface="Abadi Extra Light" panose="020B0204020104020204" pitchFamily="34" charset="0"/>
              </a:rPr>
              <a:t> i lag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…gillar </a:t>
            </a:r>
            <a:r>
              <a:rPr lang="en-US" sz="2000" dirty="0" err="1">
                <a:latin typeface="Abadi Extra Light" panose="020B0204020104020204" pitchFamily="34" charset="0"/>
              </a:rPr>
              <a:t>att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veta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ungefär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vem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som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finns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på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andra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sidan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dörren</a:t>
            </a:r>
            <a:endParaRPr lang="en-US" sz="2000" dirty="0">
              <a:latin typeface="Abadi Extra Light" panose="020B0204020104020204" pitchFamily="34" charset="0"/>
            </a:endParaRP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</a:t>
            </a:r>
            <a:r>
              <a:rPr lang="en-US" sz="2000" dirty="0" err="1">
                <a:latin typeface="Abadi Extra Light" panose="020B0204020104020204" pitchFamily="34" charset="0"/>
              </a:rPr>
              <a:t>gärna</a:t>
            </a:r>
            <a:r>
              <a:rPr lang="en-US" sz="2000" dirty="0">
                <a:latin typeface="Abadi Extra Light" panose="020B0204020104020204" pitchFamily="34" charset="0"/>
              </a:rPr>
              <a:t> </a:t>
            </a:r>
            <a:r>
              <a:rPr lang="en-US" sz="2000" dirty="0" err="1">
                <a:latin typeface="Abadi Extra Light" panose="020B0204020104020204" pitchFamily="34" charset="0"/>
              </a:rPr>
              <a:t>arbetar</a:t>
            </a:r>
            <a:r>
              <a:rPr lang="en-US" sz="2000" dirty="0">
                <a:latin typeface="Abadi Extra Light" panose="020B0204020104020204" pitchFamily="34" charset="0"/>
              </a:rPr>
              <a:t> i </a:t>
            </a:r>
            <a:r>
              <a:rPr lang="en-US" sz="2000" dirty="0" err="1">
                <a:latin typeface="Abadi Extra Light" panose="020B0204020104020204" pitchFamily="34" charset="0"/>
              </a:rPr>
              <a:t>någons</a:t>
            </a:r>
            <a:r>
              <a:rPr lang="en-US" sz="2000" dirty="0">
                <a:latin typeface="Abadi Extra Light" panose="020B0204020104020204" pitchFamily="34" charset="0"/>
              </a:rPr>
              <a:t> hem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2000" dirty="0">
                <a:latin typeface="Abadi Extra Light" panose="020B0204020104020204" pitchFamily="34" charset="0"/>
              </a:rPr>
              <a:t>…och </a:t>
            </a:r>
            <a:r>
              <a:rPr lang="en-US" sz="2000" dirty="0" err="1">
                <a:latin typeface="Abadi Extra Light" panose="020B0204020104020204" pitchFamily="34" charset="0"/>
              </a:rPr>
              <a:t>trivs</a:t>
            </a:r>
            <a:r>
              <a:rPr lang="en-US" sz="2000" dirty="0">
                <a:latin typeface="Abadi Extra Light" panose="020B0204020104020204" pitchFamily="34" charset="0"/>
              </a:rPr>
              <a:t> med fart och </a:t>
            </a:r>
            <a:r>
              <a:rPr lang="en-US" sz="2000" dirty="0" err="1">
                <a:latin typeface="Abadi Extra Light" panose="020B0204020104020204" pitchFamily="34" charset="0"/>
              </a:rPr>
              <a:t>fläkt</a:t>
            </a:r>
            <a:r>
              <a:rPr lang="en-US" sz="2000" dirty="0">
                <a:latin typeface="Abadi Extra Light" panose="020B0204020104020204" pitchFamily="34" charset="0"/>
              </a:rPr>
              <a:t>…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C4B15D74-C20B-4A8E-BC73-93F2DA4673E7}"/>
              </a:ext>
            </a:extLst>
          </p:cNvPr>
          <p:cNvSpPr/>
          <p:nvPr/>
        </p:nvSpPr>
        <p:spPr>
          <a:xfrm>
            <a:off x="2616742" y="6235420"/>
            <a:ext cx="3333159" cy="458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100" b="1" dirty="0">
                <a:solidFill>
                  <a:schemeClr val="tx1"/>
                </a:solidFill>
                <a:latin typeface="Lucida Calligraphy" panose="03010101010101010101" pitchFamily="66" charset="0"/>
              </a:rPr>
              <a:t>…så är undersköterska ett perfekt jobb! </a:t>
            </a:r>
          </a:p>
        </p:txBody>
      </p:sp>
      <p:pic>
        <p:nvPicPr>
          <p:cNvPr id="46" name="Bildobjekt 45">
            <a:extLst>
              <a:ext uri="{FF2B5EF4-FFF2-40B4-BE49-F238E27FC236}">
                <a16:creationId xmlns:a16="http://schemas.microsoft.com/office/drawing/2014/main" id="{19D41497-3911-4F82-A40E-F0498A0B62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314" y="3673104"/>
            <a:ext cx="2708234" cy="1717222"/>
          </a:xfrm>
          <a:prstGeom prst="rect">
            <a:avLst/>
          </a:prstGeom>
        </p:spPr>
      </p:pic>
      <p:sp>
        <p:nvSpPr>
          <p:cNvPr id="47" name="Rektangel 46">
            <a:extLst>
              <a:ext uri="{FF2B5EF4-FFF2-40B4-BE49-F238E27FC236}">
                <a16:creationId xmlns:a16="http://schemas.microsoft.com/office/drawing/2014/main" id="{3B79AC5D-E8A5-435C-AC21-7194365CF85A}"/>
              </a:ext>
            </a:extLst>
          </p:cNvPr>
          <p:cNvSpPr/>
          <p:nvPr/>
        </p:nvSpPr>
        <p:spPr>
          <a:xfrm>
            <a:off x="6885312" y="5325191"/>
            <a:ext cx="3920234" cy="1139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600" b="1" dirty="0">
                <a:solidFill>
                  <a:schemeClr val="tx1"/>
                </a:solidFill>
                <a:latin typeface="Eras Demi ITC" panose="020B0805030504020804" pitchFamily="34" charset="0"/>
              </a:rPr>
              <a:t>…så kanske en gruppbostad inom </a:t>
            </a:r>
          </a:p>
          <a:p>
            <a:pPr algn="ctr"/>
            <a:r>
              <a:rPr lang="sv-SE" sz="1600" b="1" dirty="0">
                <a:solidFill>
                  <a:schemeClr val="tx1"/>
                </a:solidFill>
                <a:latin typeface="Eras Demi ITC" panose="020B0805030504020804" pitchFamily="34" charset="0"/>
              </a:rPr>
              <a:t>LSS-verksamheten passar utmärkt!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05390183-C721-4723-8166-FBE5C708266A}"/>
              </a:ext>
            </a:extLst>
          </p:cNvPr>
          <p:cNvSpPr txBox="1">
            <a:spLocks/>
          </p:cNvSpPr>
          <p:nvPr/>
        </p:nvSpPr>
        <p:spPr>
          <a:xfrm>
            <a:off x="6885311" y="90993"/>
            <a:ext cx="4529277" cy="16525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cap="all" baseline="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dirty="0"/>
              <a:t>…och om eleven:</a:t>
            </a:r>
          </a:p>
        </p:txBody>
      </p:sp>
      <p:pic>
        <p:nvPicPr>
          <p:cNvPr id="49" name="Bildobjekt 48">
            <a:extLst>
              <a:ext uri="{FF2B5EF4-FFF2-40B4-BE49-F238E27FC236}">
                <a16:creationId xmlns:a16="http://schemas.microsoft.com/office/drawing/2014/main" id="{25AAB9DA-D6C5-4963-AEC8-EC0284AA8D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926" y="4582572"/>
            <a:ext cx="2916789" cy="1652848"/>
          </a:xfrm>
          <a:prstGeom prst="rect">
            <a:avLst/>
          </a:prstGeom>
        </p:spPr>
      </p:pic>
      <p:pic>
        <p:nvPicPr>
          <p:cNvPr id="51" name="Picture 4" descr="Skövdes kommunvapen">
            <a:extLst>
              <a:ext uri="{FF2B5EF4-FFF2-40B4-BE49-F238E27FC236}">
                <a16:creationId xmlns:a16="http://schemas.microsoft.com/office/drawing/2014/main" id="{60978AAE-6B00-4793-B314-55F6C3A4F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3" y="5801097"/>
            <a:ext cx="1494358" cy="53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90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7" grpId="0"/>
      <p:bldP spid="48" grpId="0"/>
    </p:bldLst>
  </p:timing>
</p:sld>
</file>

<file path=ppt/theme/theme1.xml><?xml version="1.0" encoding="utf-8"?>
<a:theme xmlns:a="http://schemas.openxmlformats.org/drawingml/2006/main" name="Office-tema">
  <a:themeElements>
    <a:clrScheme name="VO-College 202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78BE"/>
      </a:accent1>
      <a:accent2>
        <a:srgbClr val="78C38C"/>
      </a:accent2>
      <a:accent3>
        <a:srgbClr val="DC7D41"/>
      </a:accent3>
      <a:accent4>
        <a:srgbClr val="913C55"/>
      </a:accent4>
      <a:accent5>
        <a:srgbClr val="9678B3"/>
      </a:accent5>
      <a:accent6>
        <a:srgbClr val="646464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002569-FF4F-6943-B6EC-E76851727E87}" vid="{FCC88A0E-7015-AF4E-BD80-B0B8B81D033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B88D80AE375684C919A0EBB9696AFFB" ma:contentTypeVersion="2" ma:contentTypeDescription="Skapa ett nytt dokument." ma:contentTypeScope="" ma:versionID="6e8917a6bc68becb28dabf3fb709afd9">
  <xsd:schema xmlns:xsd="http://www.w3.org/2001/XMLSchema" xmlns:xs="http://www.w3.org/2001/XMLSchema" xmlns:p="http://schemas.microsoft.com/office/2006/metadata/properties" xmlns:ns2="1afefafb-c174-485a-ab14-2fe5b78e4cbc" targetNamespace="http://schemas.microsoft.com/office/2006/metadata/properties" ma:root="true" ma:fieldsID="fb7588d3b7d506c613d4a0fd6777f2ec" ns2:_="">
    <xsd:import namespace="1afefafb-c174-485a-ab14-2fe5b78e4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fefafb-c174-485a-ab14-2fe5b78e4c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4F2380-E1FC-45E2-92FA-D3FF8AB8E5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fefafb-c174-485a-ab14-2fe5b78e4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27358A1-59DA-4871-A805-C16910D36D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CCBCFD-995C-46C1-B6D2-9C47F1EF052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1afefafb-c174-485a-ab14-2fe5b78e4cbc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VO-College Mall1</Template>
  <TotalTime>13908</TotalTime>
  <Words>443</Words>
  <Application>Microsoft Office PowerPoint</Application>
  <PresentationFormat>Bredbild</PresentationFormat>
  <Paragraphs>124</Paragraphs>
  <Slides>11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11</vt:i4>
      </vt:variant>
    </vt:vector>
  </HeadingPairs>
  <TitlesOfParts>
    <vt:vector size="21" baseType="lpstr">
      <vt:lpstr>Abadi Extra Light</vt:lpstr>
      <vt:lpstr>Arial</vt:lpstr>
      <vt:lpstr>Biome</vt:lpstr>
      <vt:lpstr>Calibri</vt:lpstr>
      <vt:lpstr>Calibri Light</vt:lpstr>
      <vt:lpstr>Elephant</vt:lpstr>
      <vt:lpstr>Eras Demi ITC</vt:lpstr>
      <vt:lpstr>Ink Free</vt:lpstr>
      <vt:lpstr>Lucida Calligraphy</vt:lpstr>
      <vt:lpstr>Office-tema</vt:lpstr>
      <vt:lpstr>PowerPoint-presentation</vt:lpstr>
      <vt:lpstr>var kan eleven jobba då?</vt:lpstr>
      <vt:lpstr>Kommunernas verksamheter</vt:lpstr>
      <vt:lpstr>Bra-att-ha-Egenskaper:</vt:lpstr>
      <vt:lpstr>personlighet:</vt:lpstr>
      <vt:lpstr>personlighet:</vt:lpstr>
      <vt:lpstr>personlighet:</vt:lpstr>
      <vt:lpstr>personlighet:</vt:lpstr>
      <vt:lpstr>Så om en elev:</vt:lpstr>
      <vt:lpstr>…fast om eleven :</vt:lpstr>
      <vt:lpstr>utvecklingsmöjligheter: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Charlotta Engelbrektsson</dc:creator>
  <cp:lastModifiedBy>Karin Skarin</cp:lastModifiedBy>
  <cp:revision>97</cp:revision>
  <cp:lastPrinted>2020-07-02T08:48:51Z</cp:lastPrinted>
  <dcterms:created xsi:type="dcterms:W3CDTF">2020-09-03T11:35:30Z</dcterms:created>
  <dcterms:modified xsi:type="dcterms:W3CDTF">2022-09-21T17:05:38Z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0x010100AB88D80AE375684C919A0EBB9696AFFB</vt:lpwstr>
  </property>
</Properties>
</file>